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5"/>
  </p:notesMasterIdLst>
  <p:sldIdLst>
    <p:sldId id="453" r:id="rId2"/>
    <p:sldId id="1197" r:id="rId3"/>
    <p:sldId id="1104" r:id="rId4"/>
    <p:sldId id="1094" r:id="rId5"/>
    <p:sldId id="1196" r:id="rId6"/>
    <p:sldId id="1133" r:id="rId7"/>
    <p:sldId id="1155" r:id="rId8"/>
    <p:sldId id="1156" r:id="rId9"/>
    <p:sldId id="1129" r:id="rId10"/>
    <p:sldId id="1145" r:id="rId11"/>
    <p:sldId id="1167" r:id="rId12"/>
    <p:sldId id="1177" r:id="rId13"/>
    <p:sldId id="1194" r:id="rId14"/>
  </p:sldIdLst>
  <p:sldSz cx="9144000" cy="5143500" type="screen16x9"/>
  <p:notesSz cx="6797675" cy="9926638"/>
  <p:embeddedFontLst>
    <p:embeddedFont>
      <p:font typeface="Helvetica Neue Light" panose="020B060402020202020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Helvetica Neue" pitchFamily="2" charset="0"/>
      <p:regular r:id="rId24"/>
      <p:bold r:id="rId25"/>
      <p:italic r:id="rId26"/>
      <p:boldItalic r:id="rId27"/>
    </p:embeddedFont>
    <p:embeddedFont>
      <p:font typeface="Avenir Book" panose="020B060402020202020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DE640A9A-64B9-4CA7-A79A-172E19582C79}">
          <p14:sldIdLst>
            <p14:sldId id="453"/>
            <p14:sldId id="1197"/>
            <p14:sldId id="1104"/>
            <p14:sldId id="1094"/>
            <p14:sldId id="1196"/>
            <p14:sldId id="1133"/>
            <p14:sldId id="1155"/>
            <p14:sldId id="1156"/>
            <p14:sldId id="1129"/>
            <p14:sldId id="1145"/>
            <p14:sldId id="1167"/>
            <p14:sldId id="1177"/>
            <p14:sldId id="1194"/>
          </p14:sldIdLst>
        </p14:section>
        <p14:section name="Sezione senza titolo" id="{0EB37E98-D1B5-45F8-A678-AD6F93BA451A}">
          <p14:sldIdLst/>
        </p14:section>
      </p14:sectionLst>
    </p:ext>
    <p:ext uri="{EFAFB233-063F-42B5-8137-9DF3F51BA10A}">
      <p15:sldGuideLst xmlns:p15="http://schemas.microsoft.com/office/powerpoint/2012/main">
        <p15:guide id="1" pos="2880">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2391" autoAdjust="0"/>
  </p:normalViewPr>
  <p:slideViewPr>
    <p:cSldViewPr snapToGrid="0">
      <p:cViewPr varScale="1">
        <p:scale>
          <a:sx n="137" d="100"/>
          <a:sy n="137" d="100"/>
        </p:scale>
        <p:origin x="174" y="126"/>
      </p:cViewPr>
      <p:guideLst>
        <p:guide pos="2880"/>
        <p:guide orient="horz" pos="1620"/>
      </p:guideLst>
    </p:cSldViewPr>
  </p:slideViewPr>
  <p:outlineViewPr>
    <p:cViewPr>
      <p:scale>
        <a:sx n="33" d="100"/>
        <a:sy n="33" d="100"/>
      </p:scale>
      <p:origin x="0" y="-730"/>
    </p:cViewPr>
  </p:outlineViewPr>
  <p:notesTextViewPr>
    <p:cViewPr>
      <p:scale>
        <a:sx n="3" d="2"/>
        <a:sy n="3" d="2"/>
      </p:scale>
      <p:origin x="0" y="0"/>
    </p:cViewPr>
  </p:notesTextViewPr>
  <p:sorterViewPr>
    <p:cViewPr varScale="1">
      <p:scale>
        <a:sx n="100" d="100"/>
        <a:sy n="100" d="100"/>
      </p:scale>
      <p:origin x="0" y="-750"/>
    </p:cViewPr>
  </p:sorterViewPr>
  <p:notesViewPr>
    <p:cSldViewPr snapToGrid="0">
      <p:cViewPr>
        <p:scale>
          <a:sx n="80" d="100"/>
          <a:sy n="80" d="100"/>
        </p:scale>
        <p:origin x="2846" y="-8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610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126;ge0074a6779_0_558:notes"/>
          <p:cNvSpPr>
            <a:spLocks noGrp="1" noRot="1" noChangeAspect="1" noTextEdit="1"/>
          </p:cNvSpPr>
          <p:nvPr>
            <p:ph type="sldImg" idx="2"/>
          </p:nvPr>
        </p:nvSpPr>
        <p:spPr>
          <a:xfrm>
            <a:off x="90488" y="744538"/>
            <a:ext cx="6616700" cy="3722687"/>
          </a:xfrm>
          <a:noFill/>
          <a:ln>
            <a:headEnd/>
            <a:tailEnd/>
          </a:ln>
        </p:spPr>
      </p:sp>
      <p:sp>
        <p:nvSpPr>
          <p:cNvPr id="48131" name="Google Shape;127;ge0074a6779_0_558:notes"/>
          <p:cNvSpPr txBox="1">
            <a:spLocks noGrp="1"/>
          </p:cNvSpPr>
          <p:nvPr>
            <p:ph type="body" idx="1"/>
          </p:nvPr>
        </p:nvSpPr>
        <p:spPr/>
        <p:txBody>
          <a:bodyPr/>
          <a:lstStyle/>
          <a:p>
            <a:pPr marL="0" indent="0" eaLnBrk="1" hangingPunct="1">
              <a:buSzPts val="1100"/>
            </a:pPr>
            <a:endParaRPr lang="fr-FR" altLang="fr-FR" sz="1100"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20000"/>
              </a:lnSpc>
              <a:buFont typeface="Wingdings" panose="05000000000000000000" pitchFamily="2" charset="2"/>
              <a:buChar char="Ø"/>
            </a:pPr>
            <a:r>
              <a:rPr lang="en-GB" sz="1900" b="1" dirty="0" smtClean="0">
                <a:latin typeface="Helvetica" panose="020B0604020202020204" pitchFamily="34" charset="0"/>
              </a:rPr>
              <a:t>For ecumenism : </a:t>
            </a:r>
            <a:r>
              <a:rPr lang="en-GB" sz="1900" dirty="0" smtClean="0">
                <a:latin typeface="Helvetica" panose="020B0604020202020204" pitchFamily="34" charset="0"/>
              </a:rPr>
              <a:t>the formula “exchange of gifts” is a technical expression qualifying an ecumenical attitude which recognizes other churches as full partners towards visible unity. </a:t>
            </a:r>
          </a:p>
          <a:p>
            <a:pPr algn="just">
              <a:lnSpc>
                <a:spcPct val="120000"/>
              </a:lnSpc>
              <a:buFont typeface="Wingdings" panose="05000000000000000000" pitchFamily="2" charset="2"/>
              <a:buChar char="Ø"/>
            </a:pPr>
            <a:r>
              <a:rPr lang="en-GB" sz="1900" b="1" dirty="0" smtClean="0">
                <a:latin typeface="Helvetica" panose="020B0604020202020204" pitchFamily="34" charset="0"/>
              </a:rPr>
              <a:t>For Synodality in the IL + FD </a:t>
            </a:r>
            <a:r>
              <a:rPr lang="en-GB" sz="1900" dirty="0" smtClean="0">
                <a:latin typeface="Helvetica" panose="020B0604020202020204" pitchFamily="34" charset="0"/>
              </a:rPr>
              <a:t>: The notion of the exchange of gifts between local churches</a:t>
            </a:r>
            <a:endParaRPr lang="en-US" sz="1900" dirty="0" smtClean="0"/>
          </a:p>
          <a:p>
            <a:pPr lvl="1">
              <a:buFont typeface="Wingdings" panose="05000000000000000000" pitchFamily="2" charset="2"/>
              <a:buChar char="§"/>
            </a:pPr>
            <a:r>
              <a:rPr lang="en-US" sz="1900" dirty="0" smtClean="0"/>
              <a:t>Sharing spiritual and theological traditions</a:t>
            </a:r>
          </a:p>
          <a:p>
            <a:pPr lvl="1">
              <a:buFont typeface="Wingdings" panose="05000000000000000000" pitchFamily="2" charset="2"/>
              <a:buChar char="§"/>
            </a:pPr>
            <a:r>
              <a:rPr lang="en-US" sz="1900" dirty="0" smtClean="0"/>
              <a:t>Learning from different ecclesial practices</a:t>
            </a:r>
          </a:p>
          <a:p>
            <a:pPr lvl="1">
              <a:buFont typeface="Wingdings" panose="05000000000000000000" pitchFamily="2" charset="2"/>
              <a:buChar char="§"/>
            </a:pPr>
            <a:r>
              <a:rPr lang="en-US" sz="1900" dirty="0" smtClean="0"/>
              <a:t>Mutual enrichment through diverse perspectives</a:t>
            </a:r>
          </a:p>
          <a:p>
            <a:pPr lvl="1">
              <a:buFont typeface="Wingdings" panose="05000000000000000000" pitchFamily="2" charset="2"/>
              <a:buChar char="§"/>
            </a:pPr>
            <a:r>
              <a:rPr lang="en-US" sz="1900" dirty="0" smtClean="0"/>
              <a:t>Recognizing the value in different church traditions</a:t>
            </a:r>
            <a:endParaRPr lang="en-US" dirty="0" smtClean="0"/>
          </a:p>
          <a:p>
            <a:endParaRPr lang="en-US" dirty="0" smtClean="0"/>
          </a:p>
          <a:p>
            <a:pPr algn="just"/>
            <a:r>
              <a:rPr lang="en-GB" sz="1100" dirty="0" smtClean="0"/>
              <a:t>FD39. </a:t>
            </a:r>
            <a:r>
              <a:rPr lang="en-GB" sz="1100" dirty="0" err="1" smtClean="0"/>
              <a:t>Synodal</a:t>
            </a:r>
            <a:r>
              <a:rPr lang="en-GB" sz="1100" dirty="0" smtClean="0"/>
              <a:t> renewal fosters an appreciation of local contexts as the place where the universal call from God manifests and fulfils itself. It is a call to be part of God’s people, to participate in that Reign of God, which is “righteousness and peace and joy in the Holy Spirit” (Rom 14:17). </a:t>
            </a:r>
            <a:r>
              <a:rPr lang="en-GB" sz="1100" b="1" dirty="0" smtClean="0"/>
              <a:t>In this way, different cultures are enabled to grasp the unity that underlies their plurality and become open to the prospect of an exchange of gifts</a:t>
            </a:r>
            <a:r>
              <a:rPr lang="en-GB" sz="1100" dirty="0" smtClean="0"/>
              <a:t>. “The unity of the Church is not uniformity, but an organic blending of legitimate diversities” (NMI</a:t>
            </a:r>
            <a:r>
              <a:rPr lang="en-GB" sz="1100" i="1" dirty="0" smtClean="0"/>
              <a:t> </a:t>
            </a:r>
            <a:r>
              <a:rPr lang="en-GB" sz="1100" dirty="0" smtClean="0"/>
              <a:t>46). There is a variety of ways in which the message of salvation is expressed. This helps avoid reducing this message to a single understanding of the life of the Church and of the theological, liturgical, pastoral and disciplinary forms it takes. </a:t>
            </a:r>
            <a:endParaRPr lang="fr-FR" sz="1100" dirty="0" smtClean="0"/>
          </a:p>
          <a:p>
            <a:pPr algn="just"/>
            <a:endParaRPr lang="en-US" sz="1100" dirty="0" smtClean="0"/>
          </a:p>
          <a:p>
            <a:pPr algn="just"/>
            <a:r>
              <a:rPr lang="en-GB" sz="1100" dirty="0" smtClean="0"/>
              <a:t>FD41 At the same time, </a:t>
            </a:r>
            <a:r>
              <a:rPr lang="en-GB" sz="1100" dirty="0" err="1" smtClean="0"/>
              <a:t>synodality</a:t>
            </a:r>
            <a:r>
              <a:rPr lang="en-GB" sz="1100" dirty="0" smtClean="0"/>
              <a:t> invites - and sometimes challenges – pastors of local Churches, as well as those responsible for leadership in consecrated life and in the movements</a:t>
            </a:r>
            <a:r>
              <a:rPr lang="en-GB" sz="1100" b="1" dirty="0" smtClean="0"/>
              <a:t>, to strengthen relationships in order to bring to life an exchange of gifts at the service of the common mission. </a:t>
            </a:r>
            <a:endParaRPr lang="fr-FR" sz="1100" b="1" dirty="0" smtClean="0"/>
          </a:p>
          <a:p>
            <a:endParaRPr lang="fr-FR" dirty="0"/>
          </a:p>
        </p:txBody>
      </p:sp>
    </p:spTree>
    <p:extLst>
      <p:ext uri="{BB962C8B-B14F-4D97-AF65-F5344CB8AC3E}">
        <p14:creationId xmlns:p14="http://schemas.microsoft.com/office/powerpoint/2010/main" val="402792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Tree>
    <p:extLst>
      <p:ext uri="{BB962C8B-B14F-4D97-AF65-F5344CB8AC3E}">
        <p14:creationId xmlns:p14="http://schemas.microsoft.com/office/powerpoint/2010/main" val="186000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52400" indent="0">
              <a:buNone/>
            </a:pPr>
            <a:r>
              <a:rPr lang="en-US" sz="2000" dirty="0" smtClean="0">
                <a:solidFill>
                  <a:srgbClr val="002060"/>
                </a:solidFill>
              </a:rPr>
              <a:t>“One of the most significant fruits of the Synod 2021-2024 has been the intensity of ecumenical zeal” (FD* 137)</a:t>
            </a:r>
          </a:p>
          <a:p>
            <a:pPr marL="152400" indent="0">
              <a:buNone/>
            </a:pPr>
            <a:endParaRPr lang="en-US" sz="1500" dirty="0" smtClean="0"/>
          </a:p>
          <a:p>
            <a:r>
              <a:rPr lang="en-US" sz="1700" dirty="0" smtClean="0"/>
              <a:t>A significant milestone in inter-church relations</a:t>
            </a:r>
          </a:p>
          <a:p>
            <a:r>
              <a:rPr lang="en-US" sz="1700" dirty="0" smtClean="0"/>
              <a:t>Opening new pathways for Christian unity</a:t>
            </a:r>
          </a:p>
          <a:p>
            <a:r>
              <a:rPr lang="en-US" sz="1700" dirty="0" smtClean="0"/>
              <a:t>Deep perspectives on an understanding of communion widened by the discerning experience of the synod</a:t>
            </a:r>
          </a:p>
          <a:p>
            <a:r>
              <a:rPr lang="en-US" sz="1700" dirty="0" smtClean="0"/>
              <a:t>Moving beyond dialogue to concrete collaboration and shared experiences of discernment in common</a:t>
            </a:r>
          </a:p>
          <a:p>
            <a:pPr marL="152400" indent="0">
              <a:buNone/>
            </a:pPr>
            <a:endParaRPr lang="en-US" sz="1600" dirty="0" smtClean="0"/>
          </a:p>
          <a:p>
            <a:pPr lvl="1" algn="just"/>
            <a:r>
              <a:rPr lang="en-US" sz="1600" b="1" dirty="0" smtClean="0"/>
              <a:t>FD40. We reaffirm the commitment of the Catholic Church to continue and intensify the ecumenical journey with other Christians</a:t>
            </a:r>
            <a:r>
              <a:rPr lang="en-US" sz="1600" dirty="0" smtClean="0"/>
              <a:t> by virtue of our common Baptism and in response to the call to live together the communion and unity among disciples for which Christ prayed at the Last Supper (cf. </a:t>
            </a:r>
            <a:r>
              <a:rPr lang="en-US" sz="1600" i="1" dirty="0" err="1" smtClean="0"/>
              <a:t>Jn</a:t>
            </a:r>
            <a:r>
              <a:rPr lang="en-US" sz="1600" i="1" dirty="0" smtClean="0"/>
              <a:t> </a:t>
            </a:r>
            <a:r>
              <a:rPr lang="en-US" sz="1600" dirty="0" smtClean="0"/>
              <a:t>17:20-26). The Assembly welcomes with joy and gratitude the progress in ecumenical relations of the past sixty years, as well as the dialogue documents and declarations expressing the common faith.</a:t>
            </a:r>
          </a:p>
          <a:p>
            <a:endParaRPr lang="en-US" dirty="0" smtClean="0"/>
          </a:p>
          <a:p>
            <a:endParaRPr lang="en-US" dirty="0"/>
          </a:p>
        </p:txBody>
      </p:sp>
    </p:spTree>
    <p:extLst>
      <p:ext uri="{BB962C8B-B14F-4D97-AF65-F5344CB8AC3E}">
        <p14:creationId xmlns:p14="http://schemas.microsoft.com/office/powerpoint/2010/main" val="223764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dirty="0" smtClean="0">
                <a:solidFill>
                  <a:srgbClr val="002060"/>
                </a:solidFill>
              </a:rPr>
              <a:t>The </a:t>
            </a:r>
            <a:r>
              <a:rPr lang="fr-FR" dirty="0" err="1" smtClean="0">
                <a:solidFill>
                  <a:srgbClr val="002060"/>
                </a:solidFill>
              </a:rPr>
              <a:t>implementation</a:t>
            </a:r>
            <a:r>
              <a:rPr lang="fr-FR" dirty="0" smtClean="0">
                <a:solidFill>
                  <a:srgbClr val="002060"/>
                </a:solidFill>
              </a:rPr>
              <a:t> phase :a new important </a:t>
            </a:r>
            <a:r>
              <a:rPr lang="fr-FR" dirty="0" err="1" smtClean="0">
                <a:solidFill>
                  <a:srgbClr val="002060"/>
                </a:solidFill>
              </a:rPr>
              <a:t>step</a:t>
            </a:r>
            <a:endParaRPr lang="fr-FR"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dirty="0" smtClean="0"/>
              <a:t>FD 9. </a:t>
            </a:r>
            <a:r>
              <a:rPr lang="en-GB" sz="1100" b="1" dirty="0" smtClean="0"/>
              <a:t>The </a:t>
            </a:r>
            <a:r>
              <a:rPr lang="en-GB" sz="1100" b="1" dirty="0" err="1" smtClean="0"/>
              <a:t>synodal</a:t>
            </a:r>
            <a:r>
              <a:rPr lang="en-GB" sz="1100" b="1" dirty="0" smtClean="0"/>
              <a:t> process does not conclude with the end of the current Assembly of the Synod of Bishops but also includes the implementation phase. </a:t>
            </a:r>
            <a:r>
              <a:rPr lang="en-GB" sz="1100" dirty="0" smtClean="0"/>
              <a:t>As members of the Assembly and as </a:t>
            </a:r>
            <a:r>
              <a:rPr lang="en-GB" sz="1100" dirty="0" err="1" smtClean="0"/>
              <a:t>synodal</a:t>
            </a:r>
            <a:r>
              <a:rPr lang="en-GB" sz="1100" dirty="0" smtClean="0"/>
              <a:t> missionaries within the communities from which we come, we feel it is our responsibility to promote this process. </a:t>
            </a:r>
            <a:r>
              <a:rPr lang="en-GB" sz="1100" b="1" dirty="0" smtClean="0"/>
              <a:t>The local Churches are asked to continue their daily journey with a </a:t>
            </a:r>
            <a:r>
              <a:rPr lang="en-GB" sz="1100" b="1" dirty="0" err="1" smtClean="0"/>
              <a:t>synodal</a:t>
            </a:r>
            <a:r>
              <a:rPr lang="en-GB" sz="1100" b="1" dirty="0" smtClean="0"/>
              <a:t> methodology of consultation and discernment, identifying concrete ways and formation pathways to bring about a tangible </a:t>
            </a:r>
            <a:r>
              <a:rPr lang="en-GB" sz="1100" b="1" dirty="0" err="1" smtClean="0"/>
              <a:t>synodal</a:t>
            </a:r>
            <a:r>
              <a:rPr lang="en-GB" sz="1100" b="1" dirty="0" smtClean="0"/>
              <a:t> conversion in the various ecclesial contexts </a:t>
            </a:r>
            <a:r>
              <a:rPr lang="en-GB" sz="1100" dirty="0" smtClean="0"/>
              <a:t>(parishes, </a:t>
            </a:r>
            <a:r>
              <a:rPr lang="en-GB" sz="1100" b="1" dirty="0" smtClean="0">
                <a:solidFill>
                  <a:schemeClr val="accent1"/>
                </a:solidFill>
              </a:rPr>
              <a:t>Institutes of consecrated life and Societies of apostolic life</a:t>
            </a:r>
            <a:r>
              <a:rPr lang="en-GB" sz="1100" dirty="0" smtClean="0"/>
              <a:t>, movements of the faithful, dioceses, Episcopal Conferences, groupings of Churches, etc.). </a:t>
            </a:r>
            <a:endParaRPr lang="fr-FR" sz="1100" dirty="0" smtClean="0"/>
          </a:p>
          <a:p>
            <a:endParaRPr lang="fr-FR" dirty="0" smtClean="0"/>
          </a:p>
          <a:p>
            <a:pPr marL="158750" indent="0">
              <a:buNone/>
            </a:pPr>
            <a:r>
              <a:rPr lang="en-US" dirty="0" smtClean="0"/>
              <a:t>At local level</a:t>
            </a:r>
          </a:p>
          <a:p>
            <a:pPr lvl="1"/>
            <a:r>
              <a:rPr lang="en-US" dirty="0" smtClean="0"/>
              <a:t>To give effective application to what is already provided for in current Latin and Eastern law</a:t>
            </a:r>
          </a:p>
          <a:p>
            <a:pPr lvl="1"/>
            <a:r>
              <a:rPr lang="en-US" dirty="0" smtClean="0"/>
              <a:t>To proceed with the creative implementation of new forms of ministry and missionary action, experimenting and evaluating experiences. through </a:t>
            </a:r>
            <a:r>
              <a:rPr lang="en-US" dirty="0" err="1" smtClean="0"/>
              <a:t>synodal</a:t>
            </a:r>
            <a:r>
              <a:rPr lang="en-US" dirty="0" smtClean="0"/>
              <a:t> discernment and within the framework of the possibilities indicated by the Final Document.</a:t>
            </a:r>
          </a:p>
          <a:p>
            <a:pPr lvl="1"/>
            <a:endParaRPr lang="en-US" dirty="0" smtClean="0"/>
          </a:p>
          <a:p>
            <a:pPr lvl="1"/>
            <a:r>
              <a:rPr lang="en-US" dirty="0" smtClean="0"/>
              <a:t>At the Roman level</a:t>
            </a:r>
          </a:p>
          <a:p>
            <a:pPr lvl="2"/>
            <a:r>
              <a:rPr lang="en-US" dirty="0" smtClean="0"/>
              <a:t>The General Secretariat of the Synod is responsible for accompanying the implementation of the Final Document.</a:t>
            </a:r>
          </a:p>
          <a:p>
            <a:pPr lvl="2"/>
            <a:r>
              <a:rPr lang="en-US" dirty="0" smtClean="0"/>
              <a:t>Collaboration with the </a:t>
            </a:r>
            <a:r>
              <a:rPr lang="en-US" dirty="0" err="1" smtClean="0"/>
              <a:t>Dicasteries</a:t>
            </a:r>
            <a:r>
              <a:rPr lang="en-US" dirty="0" smtClean="0"/>
              <a:t> of the Roman Curia</a:t>
            </a:r>
          </a:p>
          <a:p>
            <a:pPr lvl="2"/>
            <a:r>
              <a:rPr lang="en-US" dirty="0" smtClean="0"/>
              <a:t>The </a:t>
            </a:r>
            <a:r>
              <a:rPr lang="en-US" dirty="0" err="1" smtClean="0"/>
              <a:t>synodal</a:t>
            </a:r>
            <a:r>
              <a:rPr lang="en-US" dirty="0" smtClean="0"/>
              <a:t> process continues beyond the assembly</a:t>
            </a:r>
          </a:p>
          <a:p>
            <a:pPr lvl="3"/>
            <a:r>
              <a:rPr lang="en-US" dirty="0" smtClean="0"/>
              <a:t>For the ad </a:t>
            </a:r>
            <a:r>
              <a:rPr lang="en-US" dirty="0" err="1" smtClean="0"/>
              <a:t>limina</a:t>
            </a:r>
            <a:r>
              <a:rPr lang="en-US" dirty="0" smtClean="0"/>
              <a:t> visit, each bishop will ensure that he reports on: the choices made in the local Church entrusted to him in relation to what is indicated in the Final Document; the difficulties encountered; and the results obtained.</a:t>
            </a:r>
          </a:p>
          <a:p>
            <a:pPr lvl="2"/>
            <a:endParaRPr lang="en-US" dirty="0" smtClean="0"/>
          </a:p>
          <a:p>
            <a:pPr lvl="2"/>
            <a:r>
              <a:rPr lang="en-US" dirty="0" smtClean="0"/>
              <a:t>Particular points of attention</a:t>
            </a:r>
          </a:p>
          <a:p>
            <a:pPr lvl="3"/>
            <a:r>
              <a:rPr lang="en-US" dirty="0" smtClean="0"/>
              <a:t>Linking territories and networks</a:t>
            </a:r>
          </a:p>
          <a:p>
            <a:pPr lvl="3"/>
            <a:r>
              <a:rPr lang="en-US" dirty="0" smtClean="0"/>
              <a:t>The search for unity, the ecclesiology of communion</a:t>
            </a:r>
          </a:p>
          <a:p>
            <a:pPr lvl="3"/>
            <a:r>
              <a:rPr lang="en-US" dirty="0" smtClean="0"/>
              <a:t>The ecumenical dimension of the process</a:t>
            </a:r>
          </a:p>
          <a:p>
            <a:pPr lvl="3"/>
            <a:r>
              <a:rPr lang="en-US" dirty="0" smtClean="0"/>
              <a:t>The importance of concrete action beyond words</a:t>
            </a:r>
            <a:endParaRPr lang="fr-FR" dirty="0" smtClean="0"/>
          </a:p>
          <a:p>
            <a:endParaRPr lang="fr-FR" dirty="0"/>
          </a:p>
        </p:txBody>
      </p:sp>
    </p:spTree>
    <p:extLst>
      <p:ext uri="{BB962C8B-B14F-4D97-AF65-F5344CB8AC3E}">
        <p14:creationId xmlns:p14="http://schemas.microsoft.com/office/powerpoint/2010/main" val="378803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dirty="0" smtClean="0">
                <a:solidFill>
                  <a:srgbClr val="002060"/>
                </a:solidFill>
              </a:rPr>
              <a:t>The </a:t>
            </a:r>
            <a:r>
              <a:rPr lang="fr-FR" dirty="0" err="1" smtClean="0">
                <a:solidFill>
                  <a:srgbClr val="002060"/>
                </a:solidFill>
              </a:rPr>
              <a:t>implementation</a:t>
            </a:r>
            <a:r>
              <a:rPr lang="fr-FR" dirty="0" smtClean="0">
                <a:solidFill>
                  <a:srgbClr val="002060"/>
                </a:solidFill>
              </a:rPr>
              <a:t> phase :a new important </a:t>
            </a:r>
            <a:r>
              <a:rPr lang="fr-FR" dirty="0" err="1" smtClean="0">
                <a:solidFill>
                  <a:srgbClr val="002060"/>
                </a:solidFill>
              </a:rPr>
              <a:t>step</a:t>
            </a:r>
            <a:endParaRPr lang="fr-FR"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dirty="0" smtClean="0"/>
              <a:t>FD 9. </a:t>
            </a:r>
            <a:r>
              <a:rPr lang="en-GB" sz="1100" b="1" dirty="0" smtClean="0"/>
              <a:t>The </a:t>
            </a:r>
            <a:r>
              <a:rPr lang="en-GB" sz="1100" b="1" dirty="0" err="1" smtClean="0"/>
              <a:t>synodal</a:t>
            </a:r>
            <a:r>
              <a:rPr lang="en-GB" sz="1100" b="1" dirty="0" smtClean="0"/>
              <a:t> process does not conclude with the end of the current Assembly of the Synod of Bishops but also includes the implementation phase. </a:t>
            </a:r>
            <a:r>
              <a:rPr lang="en-GB" sz="1100" dirty="0" smtClean="0"/>
              <a:t>As members of the Assembly and as </a:t>
            </a:r>
            <a:r>
              <a:rPr lang="en-GB" sz="1100" dirty="0" err="1" smtClean="0"/>
              <a:t>synodal</a:t>
            </a:r>
            <a:r>
              <a:rPr lang="en-GB" sz="1100" dirty="0" smtClean="0"/>
              <a:t> missionaries within the communities from which we come, we feel it is our responsibility to promote this process. </a:t>
            </a:r>
            <a:r>
              <a:rPr lang="en-GB" sz="1100" b="1" dirty="0" smtClean="0"/>
              <a:t>The local Churches are asked to continue their daily journey with a </a:t>
            </a:r>
            <a:r>
              <a:rPr lang="en-GB" sz="1100" b="1" dirty="0" err="1" smtClean="0"/>
              <a:t>synodal</a:t>
            </a:r>
            <a:r>
              <a:rPr lang="en-GB" sz="1100" b="1" dirty="0" smtClean="0"/>
              <a:t> methodology of consultation and discernment, identifying concrete ways and formation pathways to bring about a tangible </a:t>
            </a:r>
            <a:r>
              <a:rPr lang="en-GB" sz="1100" b="1" dirty="0" err="1" smtClean="0"/>
              <a:t>synodal</a:t>
            </a:r>
            <a:r>
              <a:rPr lang="en-GB" sz="1100" b="1" dirty="0" smtClean="0"/>
              <a:t> conversion in the various ecclesial contexts </a:t>
            </a:r>
            <a:r>
              <a:rPr lang="en-GB" sz="1100" dirty="0" smtClean="0"/>
              <a:t>(parishes, </a:t>
            </a:r>
            <a:r>
              <a:rPr lang="en-GB" sz="1100" b="1" dirty="0" smtClean="0">
                <a:solidFill>
                  <a:schemeClr val="accent1"/>
                </a:solidFill>
              </a:rPr>
              <a:t>Institutes of consecrated life and Societies of apostolic life</a:t>
            </a:r>
            <a:r>
              <a:rPr lang="en-GB" sz="1100" dirty="0" smtClean="0"/>
              <a:t>, movements of the faithful, dioceses, Episcopal Conferences, groupings of Churches, etc.). </a:t>
            </a:r>
            <a:endParaRPr lang="fr-FR" sz="1100" dirty="0" smtClean="0"/>
          </a:p>
          <a:p>
            <a:endParaRPr lang="fr-FR" dirty="0"/>
          </a:p>
        </p:txBody>
      </p:sp>
    </p:spTree>
    <p:extLst>
      <p:ext uri="{BB962C8B-B14F-4D97-AF65-F5344CB8AC3E}">
        <p14:creationId xmlns:p14="http://schemas.microsoft.com/office/powerpoint/2010/main" val="134967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Statistics on sisters participation in each synod</a:t>
            </a:r>
            <a:r>
              <a:rPr lang="en-US" sz="1100" b="0" i="0" u="none" strike="noStrike" cap="none" baseline="0" dirty="0" smtClean="0">
                <a:solidFill>
                  <a:srgbClr val="000000"/>
                </a:solidFill>
                <a:effectLst/>
                <a:latin typeface="Arial"/>
                <a:ea typeface="Arial"/>
                <a:cs typeface="Arial"/>
                <a:sym typeface="Arial"/>
              </a:rPr>
              <a:t> commission</a:t>
            </a:r>
            <a:endParaRPr lang="fr-FR"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Among 54 women, 25 Sisters 5 UISG – 14 from continents</a:t>
            </a:r>
            <a:endParaRPr lang="fr-FR"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Sisters majority of facilitators</a:t>
            </a:r>
            <a:endParaRPr lang="fr-FR"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President Delegate : One sister + consecrated woman</a:t>
            </a:r>
            <a:endParaRPr lang="fr-FR" sz="1100" b="0" i="0" u="none" strike="noStrike" cap="none" dirty="0" smtClean="0">
              <a:solidFill>
                <a:srgbClr val="000000"/>
              </a:solidFill>
              <a:effectLst/>
              <a:latin typeface="Arial"/>
              <a:ea typeface="Arial"/>
              <a:cs typeface="Arial"/>
              <a:sym typeface="Arial"/>
            </a:endParaRPr>
          </a:p>
          <a:p>
            <a:r>
              <a:rPr lang="en-US" sz="1100" b="0" i="0" u="none" strike="noStrike" cap="none" dirty="0" err="1" smtClean="0">
                <a:solidFill>
                  <a:srgbClr val="000000"/>
                </a:solidFill>
                <a:effectLst/>
                <a:latin typeface="Arial"/>
                <a:ea typeface="Arial"/>
                <a:cs typeface="Arial"/>
                <a:sym typeface="Arial"/>
              </a:rPr>
              <a:t>Rev.da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Suora</a:t>
            </a:r>
            <a:r>
              <a:rPr lang="en-US" sz="1100" b="0" i="0" u="none" strike="noStrike" cap="none" dirty="0" smtClean="0">
                <a:solidFill>
                  <a:srgbClr val="000000"/>
                </a:solidFill>
                <a:effectLst/>
                <a:latin typeface="Arial"/>
                <a:ea typeface="Arial"/>
                <a:cs typeface="Arial"/>
                <a:sym typeface="Arial"/>
              </a:rPr>
              <a:t> Maria de </a:t>
            </a:r>
            <a:r>
              <a:rPr lang="en-US" sz="1100" b="0" i="0" u="none" strike="noStrike" cap="none" dirty="0" err="1" smtClean="0">
                <a:solidFill>
                  <a:srgbClr val="000000"/>
                </a:solidFill>
                <a:effectLst/>
                <a:latin typeface="Arial"/>
                <a:ea typeface="Arial"/>
                <a:cs typeface="Arial"/>
                <a:sym typeface="Arial"/>
              </a:rPr>
              <a:t>los</a:t>
            </a:r>
            <a:r>
              <a:rPr lang="en-US" sz="1100" b="0" i="0" u="none" strike="noStrike" cap="none" dirty="0" smtClean="0">
                <a:solidFill>
                  <a:srgbClr val="000000"/>
                </a:solidFill>
                <a:effectLst/>
                <a:latin typeface="Arial"/>
                <a:ea typeface="Arial"/>
                <a:cs typeface="Arial"/>
                <a:sym typeface="Arial"/>
              </a:rPr>
              <a:t> Dolores PALENCIA GÓMEZ, C.S.J. (</a:t>
            </a:r>
            <a:r>
              <a:rPr lang="en-US" sz="1100" b="0" i="0" u="none" strike="noStrike" cap="none" dirty="0" err="1" smtClean="0">
                <a:solidFill>
                  <a:srgbClr val="000000"/>
                </a:solidFill>
                <a:effectLst/>
                <a:latin typeface="Arial"/>
                <a:ea typeface="Arial"/>
                <a:cs typeface="Arial"/>
                <a:sym typeface="Arial"/>
              </a:rPr>
              <a:t>Messico</a:t>
            </a:r>
            <a:r>
              <a:rPr lang="en-US" sz="1100" b="0" i="0" u="none" strike="noStrike" cap="none" dirty="0" smtClean="0">
                <a:solidFill>
                  <a:srgbClr val="000000"/>
                </a:solidFill>
                <a:effectLst/>
                <a:latin typeface="Arial"/>
                <a:ea typeface="Arial"/>
                <a:cs typeface="Arial"/>
                <a:sym typeface="Arial"/>
              </a:rPr>
              <a:t>)</a:t>
            </a:r>
            <a:endParaRPr lang="fr-FR"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Sig.a</a:t>
            </a:r>
            <a:r>
              <a:rPr lang="en-US" sz="1100" b="0" i="0" u="none" strike="noStrike" cap="none" dirty="0" smtClean="0">
                <a:solidFill>
                  <a:srgbClr val="000000"/>
                </a:solidFill>
                <a:effectLst/>
                <a:latin typeface="Arial"/>
                <a:ea typeface="Arial"/>
                <a:cs typeface="Arial"/>
                <a:sym typeface="Arial"/>
              </a:rPr>
              <a:t> Momoko NISHIMURA, S.E.M.D. (</a:t>
            </a:r>
            <a:r>
              <a:rPr lang="en-US" sz="1100" b="0" i="0" u="none" strike="noStrike" cap="none" dirty="0" err="1" smtClean="0">
                <a:solidFill>
                  <a:srgbClr val="000000"/>
                </a:solidFill>
                <a:effectLst/>
                <a:latin typeface="Arial"/>
                <a:ea typeface="Arial"/>
                <a:cs typeface="Arial"/>
                <a:sym typeface="Arial"/>
              </a:rPr>
              <a:t>Giappone</a:t>
            </a:r>
            <a:r>
              <a:rPr lang="en-US" sz="1100" b="0" i="0" u="none" strike="noStrike" cap="none" dirty="0" smtClean="0">
                <a:solidFill>
                  <a:srgbClr val="000000"/>
                </a:solidFill>
                <a:effectLst/>
                <a:latin typeface="Arial"/>
                <a:ea typeface="Arial"/>
                <a:cs typeface="Arial"/>
                <a:sym typeface="Arial"/>
              </a:rPr>
              <a:t>)</a:t>
            </a:r>
            <a:endParaRPr lang="fr-FR"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 </a:t>
            </a:r>
            <a:endParaRPr lang="fr-FR" sz="1100" b="0" i="0" u="none" strike="noStrike" cap="none" dirty="0" smtClean="0">
              <a:solidFill>
                <a:srgbClr val="000000"/>
              </a:solidFill>
              <a:effectLst/>
              <a:latin typeface="Arial"/>
              <a:ea typeface="Arial"/>
              <a:cs typeface="Arial"/>
              <a:sym typeface="Arial"/>
            </a:endParaRPr>
          </a:p>
          <a:p>
            <a:endParaRPr lang="fr-FR" dirty="0"/>
          </a:p>
        </p:txBody>
      </p:sp>
    </p:spTree>
    <p:extLst>
      <p:ext uri="{BB962C8B-B14F-4D97-AF65-F5344CB8AC3E}">
        <p14:creationId xmlns:p14="http://schemas.microsoft.com/office/powerpoint/2010/main" val="93873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58750" indent="0">
              <a:buNone/>
            </a:pPr>
            <a:r>
              <a:rPr lang="fr-FR" dirty="0" smtClean="0"/>
              <a:t>The </a:t>
            </a:r>
            <a:r>
              <a:rPr lang="fr-FR" dirty="0" err="1" smtClean="0"/>
              <a:t>experience</a:t>
            </a:r>
            <a:r>
              <a:rPr lang="fr-FR" dirty="0" smtClean="0"/>
              <a:t> of </a:t>
            </a:r>
            <a:r>
              <a:rPr lang="fr-FR" dirty="0" err="1" smtClean="0"/>
              <a:t>synodality</a:t>
            </a:r>
            <a:r>
              <a:rPr lang="fr-FR" dirty="0" smtClean="0"/>
              <a:t> as the </a:t>
            </a:r>
            <a:r>
              <a:rPr lang="fr-FR" dirty="0" err="1" smtClean="0"/>
              <a:t>way</a:t>
            </a:r>
            <a:r>
              <a:rPr lang="fr-FR" dirty="0" smtClean="0"/>
              <a:t> </a:t>
            </a:r>
            <a:r>
              <a:rPr lang="fr-FR" dirty="0" err="1" smtClean="0"/>
              <a:t>forward</a:t>
            </a:r>
            <a:r>
              <a:rPr lang="fr-FR" dirty="0" smtClean="0"/>
              <a:t> :</a:t>
            </a:r>
            <a:r>
              <a:rPr lang="fr-FR" baseline="0" dirty="0" smtClean="0"/>
              <a:t> </a:t>
            </a:r>
            <a:r>
              <a:rPr lang="en-US" sz="1100" b="0" i="0" u="none" strike="noStrike" cap="none" dirty="0" smtClean="0">
                <a:solidFill>
                  <a:srgbClr val="000000"/>
                </a:solidFill>
                <a:effectLst/>
                <a:latin typeface="Arial"/>
                <a:ea typeface="Arial"/>
                <a:cs typeface="Arial"/>
                <a:sym typeface="Arial"/>
              </a:rPr>
              <a:t>Synodality : the way to be church today</a:t>
            </a:r>
            <a:endParaRPr lang="fr-FR"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Synodality as the way to answer the cries of the power and to bear more fruits in the mission</a:t>
            </a:r>
            <a:endParaRPr lang="fr-FR"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solidFill>
                  <a:srgbClr val="002060"/>
                </a:solidFill>
              </a:rPr>
              <a:t>Synodality as Prophetic in Today’s World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47. </a:t>
            </a:r>
            <a:r>
              <a:rPr lang="en-US" sz="1100" b="1" dirty="0" err="1" smtClean="0"/>
              <a:t>Practised</a:t>
            </a:r>
            <a:r>
              <a:rPr lang="en-US" sz="1100" b="1" dirty="0" smtClean="0"/>
              <a:t> with humility, the </a:t>
            </a:r>
            <a:r>
              <a:rPr lang="en-US" sz="1100" b="1" dirty="0" err="1" smtClean="0"/>
              <a:t>synodal</a:t>
            </a:r>
            <a:r>
              <a:rPr lang="en-US" sz="1100" b="1" dirty="0" smtClean="0"/>
              <a:t> style enables the Church to be a prophetic voice in today’s world. </a:t>
            </a:r>
            <a:r>
              <a:rPr lang="en-US" sz="1100" dirty="0" smtClean="0"/>
              <a:t>“A </a:t>
            </a:r>
            <a:r>
              <a:rPr lang="en-US" sz="1100" dirty="0" err="1" smtClean="0"/>
              <a:t>synodal</a:t>
            </a:r>
            <a:r>
              <a:rPr lang="en-US" sz="1100" dirty="0" smtClean="0"/>
              <a:t> Church is like a standard lifted up among the nations (cf. Is 11:12)” (Francis, Address for the Commemoration of the 50th Anniversary of the Institution of the Synod of Bishops, 17 October 2015). We live in an age marked by ever-increasing inequalities; growing disillusionment with traditional models of governance, disenchantment with the functioning of democracy, increasing autocratic and dictatorial tendencies and the predominance of the market model without regard for the vulnerability of people and of creation. The temptation can be to resolve conflicts by force rather than by dialogue. </a:t>
            </a:r>
            <a:r>
              <a:rPr lang="en-US" sz="1100" b="1" dirty="0" smtClean="0"/>
              <a:t>Authentic practices of </a:t>
            </a:r>
            <a:r>
              <a:rPr lang="en-US" sz="1100" b="1" dirty="0" err="1" smtClean="0"/>
              <a:t>synodality</a:t>
            </a:r>
            <a:r>
              <a:rPr lang="en-US" sz="1100" b="1" dirty="0" smtClean="0"/>
              <a:t> enable Christians to be a critical and prophetic voice over against the prevailing culture. In this way, </a:t>
            </a:r>
            <a:r>
              <a:rPr lang="en-US" sz="1200" b="1" dirty="0" smtClean="0">
                <a:solidFill>
                  <a:schemeClr val="accent1"/>
                </a:solidFill>
              </a:rPr>
              <a:t>we can offer a distinctive contribution to the search for answers to many challenges faced by our contemporary societies in building the common good.</a:t>
            </a:r>
            <a:endParaRPr lang="fr-FR" sz="1200" b="1" dirty="0" smtClean="0">
              <a:solidFill>
                <a:schemeClr val="accent1"/>
              </a:solidFill>
            </a:endParaRPr>
          </a:p>
          <a:p>
            <a:pPr marL="158750" indent="0">
              <a:buNone/>
            </a:pPr>
            <a:endParaRPr lang="fr-FR" dirty="0" smtClean="0"/>
          </a:p>
          <a:p>
            <a:pPr marL="158750" indent="0">
              <a:buNone/>
            </a:pPr>
            <a:r>
              <a:rPr lang="fr-FR" b="1" dirty="0" smtClean="0"/>
              <a:t>How </a:t>
            </a:r>
            <a:r>
              <a:rPr lang="fr-FR" b="1" dirty="0" smtClean="0"/>
              <a:t>to</a:t>
            </a:r>
            <a:r>
              <a:rPr lang="fr-FR" b="1" baseline="0" dirty="0" smtClean="0"/>
              <a:t> </a:t>
            </a:r>
            <a:r>
              <a:rPr lang="fr-FR" b="1" baseline="0" dirty="0" err="1" smtClean="0"/>
              <a:t>be</a:t>
            </a:r>
            <a:r>
              <a:rPr lang="fr-FR" b="1" baseline="0" dirty="0" smtClean="0"/>
              <a:t> a synodal </a:t>
            </a:r>
            <a:r>
              <a:rPr lang="fr-FR" b="1" baseline="0" dirty="0" err="1" smtClean="0"/>
              <a:t>church</a:t>
            </a:r>
            <a:r>
              <a:rPr lang="fr-FR" b="1" baseline="0" dirty="0" smtClean="0"/>
              <a:t> in mission? </a:t>
            </a:r>
          </a:p>
          <a:p>
            <a:pPr marL="158750" indent="0">
              <a:buNone/>
            </a:pPr>
            <a:r>
              <a:rPr lang="en-US" dirty="0" smtClean="0"/>
              <a:t>* </a:t>
            </a:r>
            <a:r>
              <a:rPr lang="en-US" dirty="0" smtClean="0"/>
              <a:t>The </a:t>
            </a:r>
            <a:r>
              <a:rPr lang="en-US" dirty="0" err="1" smtClean="0"/>
              <a:t>synodal</a:t>
            </a:r>
            <a:r>
              <a:rPr lang="en-US" dirty="0" smtClean="0"/>
              <a:t> approach emerges as a prophetic voice in today's world, offering an alternative to current challenges of inequality, democratic decline, and authoritarian </a:t>
            </a:r>
            <a:r>
              <a:rPr lang="en-US" dirty="0" smtClean="0"/>
              <a:t>tendencies</a:t>
            </a:r>
            <a:endParaRPr lang="en-US" dirty="0" smtClean="0"/>
          </a:p>
          <a:p>
            <a:pPr marL="158750" indent="0">
              <a:buNone/>
            </a:pPr>
            <a:r>
              <a:rPr lang="en-US" dirty="0" smtClean="0"/>
              <a:t>* It provides a practical model that balances community and individual needs, countering both extreme individualism and excessive communitarianism while promoting dialogue over </a:t>
            </a:r>
            <a:r>
              <a:rPr lang="en-US" dirty="0" smtClean="0"/>
              <a:t>force</a:t>
            </a:r>
            <a:endParaRPr lang="en-US" dirty="0" smtClean="0"/>
          </a:p>
          <a:p>
            <a:pPr marL="158750" indent="0">
              <a:buNone/>
            </a:pPr>
            <a:r>
              <a:rPr lang="en-US" dirty="0" smtClean="0"/>
              <a:t>* Through its emphasis on listening to all voices (especially marginalized ones) and focusing on relationships, </a:t>
            </a:r>
            <a:r>
              <a:rPr lang="en-US" dirty="0" err="1" smtClean="0"/>
              <a:t>synodality</a:t>
            </a:r>
            <a:r>
              <a:rPr lang="en-US" dirty="0" smtClean="0"/>
              <a:t> aligns with integral ecology and offers concrete solutions for contemporary societal challenges</a:t>
            </a:r>
            <a:endParaRPr lang="fr-FR" dirty="0" smtClean="0"/>
          </a:p>
          <a:p>
            <a:endParaRPr lang="fr-FR" dirty="0"/>
          </a:p>
        </p:txBody>
      </p:sp>
    </p:spTree>
    <p:extLst>
      <p:ext uri="{BB962C8B-B14F-4D97-AF65-F5344CB8AC3E}">
        <p14:creationId xmlns:p14="http://schemas.microsoft.com/office/powerpoint/2010/main" val="183166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58750" indent="0">
              <a:buFontTx/>
              <a:buNone/>
            </a:pPr>
            <a:r>
              <a:rPr lang="en-US" dirty="0" smtClean="0"/>
              <a:t>21. The </a:t>
            </a:r>
            <a:r>
              <a:rPr lang="en-US" dirty="0" err="1" smtClean="0"/>
              <a:t>synodal</a:t>
            </a:r>
            <a:r>
              <a:rPr lang="en-US" dirty="0" smtClean="0"/>
              <a:t> journey of the Church led us to rediscover the root of the varieties of</a:t>
            </a:r>
            <a:r>
              <a:rPr lang="en-US" baseline="0" dirty="0" smtClean="0"/>
              <a:t> </a:t>
            </a:r>
            <a:r>
              <a:rPr lang="en-US" dirty="0" smtClean="0"/>
              <a:t>charisms, vocations and ministries: “we were all baptized into one body […] and we were all</a:t>
            </a:r>
            <a:r>
              <a:rPr lang="en-US" baseline="0" dirty="0" smtClean="0"/>
              <a:t> </a:t>
            </a:r>
            <a:r>
              <a:rPr lang="en-US" dirty="0" smtClean="0"/>
              <a:t>made to drink of one Spirit.” (1 </a:t>
            </a:r>
            <a:r>
              <a:rPr lang="en-US" dirty="0" err="1" smtClean="0"/>
              <a:t>Cor</a:t>
            </a:r>
            <a:r>
              <a:rPr lang="en-US" dirty="0" smtClean="0"/>
              <a:t> 12:13). Baptism is the foundation of Christian life. This is</a:t>
            </a:r>
            <a:r>
              <a:rPr lang="en-US" baseline="0" dirty="0" smtClean="0"/>
              <a:t> </a:t>
            </a:r>
            <a:r>
              <a:rPr lang="en-US" dirty="0" smtClean="0"/>
              <a:t>because it introduces everyone to the greatest gift, which is to be children of God, that is, to</a:t>
            </a:r>
            <a:r>
              <a:rPr lang="en-US" baseline="0" dirty="0" smtClean="0"/>
              <a:t> </a:t>
            </a:r>
            <a:r>
              <a:rPr lang="en-US" dirty="0" smtClean="0"/>
              <a:t>share in Jesus’ relationship to the Father in the Spirit. </a:t>
            </a:r>
            <a:r>
              <a:rPr lang="en-US" b="1" dirty="0" smtClean="0"/>
              <a:t>There is nothing higher than this baptismal</a:t>
            </a:r>
            <a:r>
              <a:rPr lang="en-US" b="1" baseline="0" dirty="0" smtClean="0"/>
              <a:t> d</a:t>
            </a:r>
            <a:r>
              <a:rPr lang="en-US" b="1" dirty="0" smtClean="0"/>
              <a:t>ignity, equally bestowed upon each person, through which we are invited to clothe ourselves</a:t>
            </a:r>
            <a:r>
              <a:rPr lang="en-US" b="1" baseline="0" dirty="0" smtClean="0"/>
              <a:t> </a:t>
            </a:r>
            <a:r>
              <a:rPr lang="en-US" b="1" dirty="0" smtClean="0"/>
              <a:t>with Christ and be grafted onto Him like branches of the one vine. The name “Christian”, which</a:t>
            </a:r>
            <a:r>
              <a:rPr lang="en-US" b="1" baseline="0" dirty="0" smtClean="0"/>
              <a:t> </a:t>
            </a:r>
            <a:r>
              <a:rPr lang="en-US" b="1" dirty="0" smtClean="0"/>
              <a:t>we have the </a:t>
            </a:r>
            <a:r>
              <a:rPr lang="en-US" b="1" dirty="0" err="1" smtClean="0"/>
              <a:t>honour</a:t>
            </a:r>
            <a:r>
              <a:rPr lang="en-US" b="1" dirty="0" smtClean="0"/>
              <a:t> of being called, contains the grace that is the basis of our life and enables</a:t>
            </a:r>
            <a:r>
              <a:rPr lang="en-US" b="1" baseline="0" dirty="0" smtClean="0"/>
              <a:t> </a:t>
            </a:r>
            <a:r>
              <a:rPr lang="en-US" b="1" dirty="0" smtClean="0"/>
              <a:t>us to walk together as brothers and sisters.</a:t>
            </a:r>
          </a:p>
          <a:p>
            <a:endParaRPr lang="en-US" dirty="0" smtClean="0"/>
          </a:p>
        </p:txBody>
      </p:sp>
    </p:spTree>
    <p:extLst>
      <p:ext uri="{BB962C8B-B14F-4D97-AF65-F5344CB8AC3E}">
        <p14:creationId xmlns:p14="http://schemas.microsoft.com/office/powerpoint/2010/main" val="96339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2000" b="1" dirty="0" smtClean="0"/>
              <a:t>A relational anthropology</a:t>
            </a:r>
          </a:p>
          <a:p>
            <a:pPr lvl="1"/>
            <a:r>
              <a:rPr lang="en-US" sz="2000" dirty="0" smtClean="0"/>
              <a:t>Convergences between developmental science/neurosciences/ and Christian anthropology</a:t>
            </a:r>
          </a:p>
          <a:p>
            <a:pPr lvl="1"/>
            <a:r>
              <a:rPr lang="en-US" sz="2000" dirty="0" smtClean="0"/>
              <a:t>Understanding based on reciprocity, humans are embodied, holistic, relational and non-</a:t>
            </a:r>
            <a:r>
              <a:rPr lang="en-US" sz="2000" dirty="0" err="1" smtClean="0"/>
              <a:t>reductible</a:t>
            </a:r>
            <a:r>
              <a:rPr lang="en-US" sz="2000" dirty="0" smtClean="0"/>
              <a:t> organisms</a:t>
            </a:r>
            <a:endParaRPr lang="fr-FR" sz="2000" dirty="0" smtClean="0"/>
          </a:p>
          <a:p>
            <a:pPr lvl="1"/>
            <a:endParaRPr lang="en-US" sz="2000" dirty="0" smtClean="0"/>
          </a:p>
          <a:p>
            <a:endParaRPr lang="en-US" sz="2000" dirty="0" smtClean="0"/>
          </a:p>
          <a:p>
            <a:r>
              <a:rPr lang="en-US" sz="2000" dirty="0" smtClean="0"/>
              <a:t>Human being are created men and women at the image of God, with a vocation for communion</a:t>
            </a:r>
          </a:p>
          <a:p>
            <a:r>
              <a:rPr lang="en-US" sz="2000" dirty="0" smtClean="0"/>
              <a:t>human beings are fundamentally relational </a:t>
            </a:r>
          </a:p>
          <a:p>
            <a:r>
              <a:rPr lang="en-US" sz="2000" dirty="0" smtClean="0"/>
              <a:t>Human beings are made for love and friendships, for relationships of mutuality</a:t>
            </a:r>
          </a:p>
          <a:p>
            <a:r>
              <a:rPr lang="en-US" sz="2000" dirty="0" smtClean="0"/>
              <a:t>Human beings need to be seen holistically as an embodiment spiritual thoughtful being </a:t>
            </a:r>
          </a:p>
          <a:p>
            <a:r>
              <a:rPr lang="en-US" sz="2000" dirty="0" smtClean="0"/>
              <a:t>Human beings are vulnerable and fragile, imperfect and incomplete</a:t>
            </a:r>
            <a:r>
              <a:rPr lang="it-IT" sz="2000" dirty="0" smtClean="0"/>
              <a:t> and </a:t>
            </a:r>
            <a:r>
              <a:rPr lang="it-IT" sz="2000" dirty="0" err="1" smtClean="0"/>
              <a:t>imperfect</a:t>
            </a:r>
            <a:r>
              <a:rPr lang="it-IT" sz="2000" dirty="0" smtClean="0"/>
              <a:t> </a:t>
            </a:r>
            <a:r>
              <a:rPr lang="it-IT" sz="2000" dirty="0" smtClean="0">
                <a:sym typeface="Wingdings" panose="05000000000000000000" pitchFamily="2" charset="2"/>
              </a:rPr>
              <a:t> </a:t>
            </a:r>
            <a:r>
              <a:rPr lang="en-US" sz="2000" dirty="0" smtClean="0"/>
              <a:t>they need the others</a:t>
            </a:r>
          </a:p>
          <a:p>
            <a:r>
              <a:rPr lang="en-US" sz="2000" dirty="0" smtClean="0"/>
              <a:t>Human beings are interdependent and interconnected</a:t>
            </a:r>
          </a:p>
          <a:p>
            <a:r>
              <a:rPr lang="en-US" sz="2000" dirty="0" smtClean="0"/>
              <a:t>Human beings flourished by participating to network of giving and receiving care</a:t>
            </a:r>
          </a:p>
          <a:p>
            <a:r>
              <a:rPr lang="en-US" sz="2000" dirty="0" smtClean="0"/>
              <a:t>Human beings are deeply interconnected with the rest of creation</a:t>
            </a:r>
          </a:p>
          <a:p>
            <a:r>
              <a:rPr lang="en-US" sz="2000" dirty="0" smtClean="0"/>
              <a:t>“becoming one’s best self with and for others, and with a higher purpose” </a:t>
            </a:r>
          </a:p>
          <a:p>
            <a:r>
              <a:rPr lang="fr-FR" sz="2000" dirty="0" err="1" smtClean="0"/>
              <a:t>Human</a:t>
            </a:r>
            <a:r>
              <a:rPr lang="fr-FR" sz="2000" dirty="0" smtClean="0"/>
              <a:t> culture </a:t>
            </a:r>
            <a:r>
              <a:rPr lang="fr-FR" sz="2000" dirty="0" err="1" smtClean="0"/>
              <a:t>is</a:t>
            </a:r>
            <a:r>
              <a:rPr lang="fr-FR" sz="2000" dirty="0" smtClean="0"/>
              <a:t> </a:t>
            </a:r>
            <a:r>
              <a:rPr lang="fr-FR" sz="2000" dirty="0" err="1" smtClean="0"/>
              <a:t>dynamic</a:t>
            </a:r>
            <a:endParaRPr lang="fr-FR" sz="2000" dirty="0" smtClean="0"/>
          </a:p>
          <a:p>
            <a:endParaRPr lang="en-US" sz="2000" dirty="0" smtClean="0"/>
          </a:p>
          <a:p>
            <a:pPr lvl="2">
              <a:buFont typeface="Wingdings" panose="05000000000000000000" pitchFamily="2" charset="2"/>
              <a:buChar char="Ø"/>
            </a:pPr>
            <a:r>
              <a:rPr lang="en-US" sz="2000" dirty="0" smtClean="0"/>
              <a:t>EG “ we are all part of a journeying community”</a:t>
            </a:r>
          </a:p>
          <a:p>
            <a:pPr lvl="2">
              <a:buFont typeface="Wingdings" panose="05000000000000000000" pitchFamily="2" charset="2"/>
              <a:buChar char="Ø"/>
            </a:pPr>
            <a:r>
              <a:rPr lang="en-US" sz="2000" dirty="0" smtClean="0"/>
              <a:t>The model of a </a:t>
            </a:r>
            <a:r>
              <a:rPr lang="en-US" sz="2000" dirty="0" err="1" smtClean="0"/>
              <a:t>pluriform</a:t>
            </a:r>
            <a:r>
              <a:rPr lang="en-US" sz="2000" dirty="0" smtClean="0"/>
              <a:t> unity </a:t>
            </a:r>
            <a:endParaRPr lang="fr-FR" sz="2000" dirty="0" smtClean="0"/>
          </a:p>
          <a:p>
            <a:endParaRPr lang="fr-FR" dirty="0"/>
          </a:p>
        </p:txBody>
      </p:sp>
    </p:spTree>
    <p:extLst>
      <p:ext uri="{BB962C8B-B14F-4D97-AF65-F5344CB8AC3E}">
        <p14:creationId xmlns:p14="http://schemas.microsoft.com/office/powerpoint/2010/main" val="188362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sz="1000" dirty="0"/>
          </a:p>
        </p:txBody>
      </p:sp>
    </p:spTree>
    <p:extLst>
      <p:ext uri="{BB962C8B-B14F-4D97-AF65-F5344CB8AC3E}">
        <p14:creationId xmlns:p14="http://schemas.microsoft.com/office/powerpoint/2010/main" val="241892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US" sz="600" b="1" dirty="0" smtClean="0"/>
          </a:p>
          <a:p>
            <a:pPr algn="just"/>
            <a:r>
              <a:rPr lang="en-US" sz="800" dirty="0" smtClean="0"/>
              <a:t>The Document on which we have voted is a gift three times over.</a:t>
            </a:r>
          </a:p>
          <a:p>
            <a:pPr algn="just"/>
            <a:r>
              <a:rPr lang="en-US" sz="800" dirty="0" smtClean="0"/>
              <a:t>1. First of all, it is a gift for me, the Bishop of Rome. When I convoked the Church of God in Synod, I was aware that I needed you, the Bishops and the witnesses of the </a:t>
            </a:r>
            <a:r>
              <a:rPr lang="en-US" sz="800" dirty="0" err="1" smtClean="0"/>
              <a:t>synodal</a:t>
            </a:r>
            <a:r>
              <a:rPr lang="en-US" sz="800" dirty="0" smtClean="0"/>
              <a:t> path. Thank you!</a:t>
            </a:r>
          </a:p>
          <a:p>
            <a:pPr algn="just"/>
            <a:r>
              <a:rPr lang="en-US" sz="800" dirty="0" smtClean="0"/>
              <a:t>I often remind myself, and to you, that the Bishop of Rome, too, needs to </a:t>
            </a:r>
            <a:r>
              <a:rPr lang="en-US" sz="800" dirty="0" err="1" smtClean="0"/>
              <a:t>practise</a:t>
            </a:r>
            <a:r>
              <a:rPr lang="en-US" sz="800" dirty="0" smtClean="0"/>
              <a:t> listening; in fact, he wants to do it, in order to respond to the Word, which tells him every day: “Strengthen your brothers and sisters…. Feed my lambs”.</a:t>
            </a:r>
          </a:p>
          <a:p>
            <a:pPr algn="just"/>
            <a:endParaRPr lang="fr-FR" sz="600" b="1" dirty="0" smtClean="0"/>
          </a:p>
          <a:p>
            <a:pPr algn="r"/>
            <a:r>
              <a:rPr lang="en-US" sz="1050" i="1" dirty="0" smtClean="0"/>
              <a:t>Accompanying note by the Holy Father Francis to the Final Document</a:t>
            </a:r>
          </a:p>
          <a:p>
            <a:pPr algn="r"/>
            <a:r>
              <a:rPr lang="fr-FR" sz="300" dirty="0" smtClean="0"/>
              <a:t>https://www.osservatoreromano.va/fr/news/2024-11/fra-048/note-d-accompagnement-du-pape-francois-au-document-final-de-la-x.html</a:t>
            </a:r>
          </a:p>
          <a:p>
            <a:endParaRPr lang="fr-FR" dirty="0"/>
          </a:p>
        </p:txBody>
      </p:sp>
    </p:spTree>
    <p:extLst>
      <p:ext uri="{BB962C8B-B14F-4D97-AF65-F5344CB8AC3E}">
        <p14:creationId xmlns:p14="http://schemas.microsoft.com/office/powerpoint/2010/main" val="416654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953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a:xfrm>
            <a:off x="3581400" y="4729162"/>
            <a:ext cx="2133600" cy="357188"/>
          </a:xfrm>
          <a:prstGeom prst="rect">
            <a:avLst/>
          </a:prstGeom>
        </p:spPr>
        <p:txBody>
          <a:bodyPr/>
          <a:lstStyle>
            <a:lvl1pPr>
              <a:defRPr/>
            </a:lvl1pPr>
          </a:lstStyle>
          <a:p>
            <a:pPr>
              <a:defRPr/>
            </a:pPr>
            <a:fld id="{2A757D0D-C86A-4B20-9A1D-6768EAC0D316}" type="datetimeFigureOut">
              <a:rPr lang="fr-FR"/>
              <a:pPr>
                <a:defRPr/>
              </a:pPr>
              <a:t>24/02/2025</a:t>
            </a:fld>
            <a:endParaRPr lang="fr-FR" dirty="0"/>
          </a:p>
        </p:txBody>
      </p:sp>
      <p:sp>
        <p:nvSpPr>
          <p:cNvPr id="5" name="Espace réservé du pied de page 9"/>
          <p:cNvSpPr>
            <a:spLocks noGrp="1"/>
          </p:cNvSpPr>
          <p:nvPr>
            <p:ph type="ftr" sz="quarter" idx="11"/>
          </p:nvPr>
        </p:nvSpPr>
        <p:spPr>
          <a:xfrm>
            <a:off x="5715000" y="4729162"/>
            <a:ext cx="2895600" cy="357188"/>
          </a:xfrm>
          <a:prstGeom prst="rect">
            <a:avLst/>
          </a:prstGeom>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138CF5F5-5CC2-441F-9E72-6A21E5755F92}" type="slidenum">
              <a:rPr lang="fr-FR" altLang="en-US"/>
              <a:pPr>
                <a:defRPr/>
              </a:pPr>
              <a:t>‹N›</a:t>
            </a:fld>
            <a:endParaRPr lang="fr-FR" altLang="en-US"/>
          </a:p>
        </p:txBody>
      </p:sp>
    </p:spTree>
    <p:extLst>
      <p:ext uri="{BB962C8B-B14F-4D97-AF65-F5344CB8AC3E}">
        <p14:creationId xmlns:p14="http://schemas.microsoft.com/office/powerpoint/2010/main" val="357507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type="title">
  <p:cSld name="Cover">
    <p:bg>
      <p:bgPr>
        <a:solidFill>
          <a:srgbClr val="E52330"/>
        </a:solidFill>
        <a:effectLst/>
      </p:bgPr>
    </p:bg>
    <p:spTree>
      <p:nvGrpSpPr>
        <p:cNvPr id="1" name="Shape 12"/>
        <p:cNvGrpSpPr/>
        <p:nvPr/>
      </p:nvGrpSpPr>
      <p:grpSpPr>
        <a:xfrm>
          <a:off x="0" y="0"/>
          <a:ext cx="0" cy="0"/>
          <a:chOff x="0" y="0"/>
          <a:chExt cx="0" cy="0"/>
        </a:xfrm>
      </p:grpSpPr>
      <p:sp>
        <p:nvSpPr>
          <p:cNvPr id="13" name="Google Shape;13;p2"/>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title"/>
          </p:nvPr>
        </p:nvSpPr>
        <p:spPr>
          <a:xfrm>
            <a:off x="405000" y="1790100"/>
            <a:ext cx="8226300" cy="973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4400"/>
              <a:buFont typeface="Helvetica Neue"/>
              <a:buNone/>
              <a:defRPr sz="440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4400"/>
              <a:buNone/>
              <a:defRPr sz="4400">
                <a:solidFill>
                  <a:srgbClr val="DE8F32"/>
                </a:solidFill>
              </a:defRPr>
            </a:lvl2pPr>
            <a:lvl3pPr lvl="2" algn="ctr">
              <a:spcBef>
                <a:spcPts val="0"/>
              </a:spcBef>
              <a:spcAft>
                <a:spcPts val="0"/>
              </a:spcAft>
              <a:buClr>
                <a:srgbClr val="DE8F32"/>
              </a:buClr>
              <a:buSzPts val="4400"/>
              <a:buNone/>
              <a:defRPr sz="4400">
                <a:solidFill>
                  <a:srgbClr val="DE8F32"/>
                </a:solidFill>
              </a:defRPr>
            </a:lvl3pPr>
            <a:lvl4pPr lvl="3" algn="ctr">
              <a:spcBef>
                <a:spcPts val="0"/>
              </a:spcBef>
              <a:spcAft>
                <a:spcPts val="0"/>
              </a:spcAft>
              <a:buClr>
                <a:srgbClr val="DE8F32"/>
              </a:buClr>
              <a:buSzPts val="4400"/>
              <a:buNone/>
              <a:defRPr sz="4400">
                <a:solidFill>
                  <a:srgbClr val="DE8F32"/>
                </a:solidFill>
              </a:defRPr>
            </a:lvl4pPr>
            <a:lvl5pPr lvl="4" algn="ctr">
              <a:spcBef>
                <a:spcPts val="0"/>
              </a:spcBef>
              <a:spcAft>
                <a:spcPts val="0"/>
              </a:spcAft>
              <a:buClr>
                <a:srgbClr val="DE8F32"/>
              </a:buClr>
              <a:buSzPts val="4400"/>
              <a:buNone/>
              <a:defRPr sz="4400">
                <a:solidFill>
                  <a:srgbClr val="DE8F32"/>
                </a:solidFill>
              </a:defRPr>
            </a:lvl5pPr>
            <a:lvl6pPr lvl="5" algn="ctr">
              <a:spcBef>
                <a:spcPts val="0"/>
              </a:spcBef>
              <a:spcAft>
                <a:spcPts val="0"/>
              </a:spcAft>
              <a:buClr>
                <a:srgbClr val="DE8F32"/>
              </a:buClr>
              <a:buSzPts val="4400"/>
              <a:buNone/>
              <a:defRPr sz="4400">
                <a:solidFill>
                  <a:srgbClr val="DE8F32"/>
                </a:solidFill>
              </a:defRPr>
            </a:lvl6pPr>
            <a:lvl7pPr lvl="6" algn="ctr">
              <a:spcBef>
                <a:spcPts val="0"/>
              </a:spcBef>
              <a:spcAft>
                <a:spcPts val="0"/>
              </a:spcAft>
              <a:buClr>
                <a:srgbClr val="DE8F32"/>
              </a:buClr>
              <a:buSzPts val="4400"/>
              <a:buNone/>
              <a:defRPr sz="4400">
                <a:solidFill>
                  <a:srgbClr val="DE8F32"/>
                </a:solidFill>
              </a:defRPr>
            </a:lvl7pPr>
            <a:lvl8pPr lvl="7" algn="ctr">
              <a:spcBef>
                <a:spcPts val="0"/>
              </a:spcBef>
              <a:spcAft>
                <a:spcPts val="0"/>
              </a:spcAft>
              <a:buClr>
                <a:srgbClr val="DE8F32"/>
              </a:buClr>
              <a:buSzPts val="4400"/>
              <a:buNone/>
              <a:defRPr sz="4400">
                <a:solidFill>
                  <a:srgbClr val="DE8F32"/>
                </a:solidFill>
              </a:defRPr>
            </a:lvl8pPr>
            <a:lvl9pPr lvl="8" algn="ctr">
              <a:spcBef>
                <a:spcPts val="0"/>
              </a:spcBef>
              <a:spcAft>
                <a:spcPts val="0"/>
              </a:spcAft>
              <a:buClr>
                <a:srgbClr val="DE8F32"/>
              </a:buClr>
              <a:buSzPts val="4400"/>
              <a:buNone/>
              <a:defRPr sz="4400">
                <a:solidFill>
                  <a:srgbClr val="DE8F32"/>
                </a:solidFill>
              </a:defRPr>
            </a:lvl9pPr>
          </a:lstStyle>
          <a:p>
            <a:endParaRPr/>
          </a:p>
        </p:txBody>
      </p:sp>
      <p:sp>
        <p:nvSpPr>
          <p:cNvPr id="15" name="Google Shape;15;p2"/>
          <p:cNvSpPr txBox="1">
            <a:spLocks noGrp="1"/>
          </p:cNvSpPr>
          <p:nvPr>
            <p:ph type="subTitle" idx="1"/>
          </p:nvPr>
        </p:nvSpPr>
        <p:spPr>
          <a:xfrm>
            <a:off x="2237250" y="2855580"/>
            <a:ext cx="4561800" cy="4956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2200"/>
              <a:buFont typeface="Helvetica Neue Light"/>
              <a:buNone/>
              <a:defRPr sz="2200">
                <a:solidFill>
                  <a:srgbClr val="DE8F32"/>
                </a:solidFill>
                <a:latin typeface="Helvetica Neue Light"/>
                <a:ea typeface="Helvetica Neue Light"/>
                <a:cs typeface="Helvetica Neue Light"/>
                <a:sym typeface="Helvetica Neue Light"/>
              </a:defRPr>
            </a:lvl1pPr>
            <a:lvl2pPr lvl="1">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2pPr>
            <a:lvl3pPr lvl="2">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3pPr>
            <a:lvl4pPr lvl="3">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4pPr>
            <a:lvl5pPr lvl="4">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5pPr>
            <a:lvl6pPr lvl="5">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6pPr>
            <a:lvl7pPr lvl="6">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7pPr>
            <a:lvl8pPr lvl="7">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8pPr>
            <a:lvl9pPr lvl="8">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9pPr>
          </a:lstStyle>
          <a:p>
            <a:endParaRPr/>
          </a:p>
        </p:txBody>
      </p:sp>
      <p:sp>
        <p:nvSpPr>
          <p:cNvPr id="16" name="Google Shape;16;p2"/>
          <p:cNvSpPr txBox="1">
            <a:spLocks noGrp="1"/>
          </p:cNvSpPr>
          <p:nvPr>
            <p:ph type="subTitle" idx="2"/>
          </p:nvPr>
        </p:nvSpPr>
        <p:spPr>
          <a:xfrm>
            <a:off x="3209100" y="3791000"/>
            <a:ext cx="2618100" cy="334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1pPr>
            <a:lvl2pPr lvl="1">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2pPr>
            <a:lvl3pPr lvl="2">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3pPr>
            <a:lvl4pPr lvl="3">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4pPr>
            <a:lvl5pPr lvl="4">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5pPr>
            <a:lvl6pPr lvl="5">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6pPr>
            <a:lvl7pPr lvl="6">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7pPr>
            <a:lvl8pPr lvl="7">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8pPr>
            <a:lvl9pPr lvl="8">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822065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7" name="Google Shape;7;p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lvl="0" algn="r" rtl="0">
              <a:buNone/>
              <a:defRPr sz="600">
                <a:solidFill>
                  <a:srgbClr val="858585"/>
                </a:solidFill>
                <a:latin typeface="Helvetica"/>
                <a:ea typeface="Helvetica"/>
                <a:cs typeface="Helvetica"/>
                <a:sym typeface="Helvetica"/>
              </a:defRPr>
            </a:lvl1pPr>
            <a:lvl2pPr lvl="1" algn="r" rtl="0">
              <a:buNone/>
              <a:defRPr sz="600">
                <a:solidFill>
                  <a:srgbClr val="858585"/>
                </a:solidFill>
                <a:latin typeface="Helvetica"/>
                <a:ea typeface="Helvetica"/>
                <a:cs typeface="Helvetica"/>
                <a:sym typeface="Helvetica"/>
              </a:defRPr>
            </a:lvl2pPr>
            <a:lvl3pPr lvl="2" algn="r" rtl="0">
              <a:buNone/>
              <a:defRPr sz="600">
                <a:solidFill>
                  <a:srgbClr val="858585"/>
                </a:solidFill>
                <a:latin typeface="Helvetica"/>
                <a:ea typeface="Helvetica"/>
                <a:cs typeface="Helvetica"/>
                <a:sym typeface="Helvetica"/>
              </a:defRPr>
            </a:lvl3pPr>
            <a:lvl4pPr lvl="3" algn="r" rtl="0">
              <a:buNone/>
              <a:defRPr sz="600">
                <a:solidFill>
                  <a:srgbClr val="858585"/>
                </a:solidFill>
                <a:latin typeface="Helvetica"/>
                <a:ea typeface="Helvetica"/>
                <a:cs typeface="Helvetica"/>
                <a:sym typeface="Helvetica"/>
              </a:defRPr>
            </a:lvl4pPr>
            <a:lvl5pPr lvl="4" algn="r" rtl="0">
              <a:buNone/>
              <a:defRPr sz="600">
                <a:solidFill>
                  <a:srgbClr val="858585"/>
                </a:solidFill>
                <a:latin typeface="Helvetica"/>
                <a:ea typeface="Helvetica"/>
                <a:cs typeface="Helvetica"/>
                <a:sym typeface="Helvetica"/>
              </a:defRPr>
            </a:lvl5pPr>
            <a:lvl6pPr lvl="5" algn="r" rtl="0">
              <a:buNone/>
              <a:defRPr sz="600">
                <a:solidFill>
                  <a:srgbClr val="858585"/>
                </a:solidFill>
                <a:latin typeface="Helvetica"/>
                <a:ea typeface="Helvetica"/>
                <a:cs typeface="Helvetica"/>
                <a:sym typeface="Helvetica"/>
              </a:defRPr>
            </a:lvl6pPr>
            <a:lvl7pPr lvl="6" algn="r" rtl="0">
              <a:buNone/>
              <a:defRPr sz="600">
                <a:solidFill>
                  <a:srgbClr val="858585"/>
                </a:solidFill>
                <a:latin typeface="Helvetica"/>
                <a:ea typeface="Helvetica"/>
                <a:cs typeface="Helvetica"/>
                <a:sym typeface="Helvetica"/>
              </a:defRPr>
            </a:lvl7pPr>
            <a:lvl8pPr lvl="7" algn="r" rtl="0">
              <a:buNone/>
              <a:defRPr sz="600">
                <a:solidFill>
                  <a:srgbClr val="858585"/>
                </a:solidFill>
                <a:latin typeface="Helvetica"/>
                <a:ea typeface="Helvetica"/>
                <a:cs typeface="Helvetica"/>
                <a:sym typeface="Helvetica"/>
              </a:defRPr>
            </a:lvl8pPr>
            <a:lvl9pPr lvl="8" algn="r" rtl="0">
              <a:buNone/>
              <a:defRPr sz="600">
                <a:solidFill>
                  <a:srgbClr val="858585"/>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a:t>
            </a:fld>
            <a:endParaRPr/>
          </a:p>
        </p:txBody>
      </p:sp>
      <p:pic>
        <p:nvPicPr>
          <p:cNvPr id="8" name="Google Shape;8;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50" y="4132375"/>
            <a:ext cx="1135299" cy="1004523"/>
          </a:xfrm>
          <a:prstGeom prst="rect">
            <a:avLst/>
          </a:prstGeom>
          <a:noFill/>
          <a:ln>
            <a:noFill/>
          </a:ln>
        </p:spPr>
      </p:pic>
      <p:sp>
        <p:nvSpPr>
          <p:cNvPr id="9" name="Google Shape;9;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1pPr>
            <a:lvl2pPr lvl="1">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2pPr>
            <a:lvl3pPr lvl="2">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3pPr>
            <a:lvl4pPr lvl="3">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4pPr>
            <a:lvl5pPr lvl="4">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5pPr>
            <a:lvl6pPr lvl="5">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6pPr>
            <a:lvl7pPr lvl="6">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7pPr>
            <a:lvl8pPr lvl="7">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8pPr>
            <a:lvl9pPr lvl="8">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9pPr>
          </a:lstStyle>
          <a:p>
            <a:endParaRPr/>
          </a:p>
        </p:txBody>
      </p:sp>
      <p:sp>
        <p:nvSpPr>
          <p:cNvPr id="10" name="Google Shape;10;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1pPr>
            <a:lvl2pPr marL="914400" lvl="1"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2pPr>
            <a:lvl3pPr marL="1371600" lvl="2"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3pPr>
            <a:lvl4pPr marL="1828800" lvl="3"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4pPr>
            <a:lvl5pPr marL="2286000" lvl="4"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5pPr>
            <a:lvl6pPr marL="2743200" lvl="5"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6pPr>
            <a:lvl7pPr marL="3200400" lvl="6"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7pPr>
            <a:lvl8pPr marL="3657600" lvl="7"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8pPr>
            <a:lvl9pPr marL="4114800" lvl="8"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9pPr>
          </a:lstStyle>
          <a:p>
            <a:endParaRPr/>
          </a:p>
        </p:txBody>
      </p:sp>
      <p:sp>
        <p:nvSpPr>
          <p:cNvPr id="11" name="Google Shape;11;p1"/>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rgbClr val="595959"/>
                </a:solidFill>
                <a:latin typeface="Helvetica"/>
                <a:ea typeface="Helvetica"/>
                <a:cs typeface="Helvetica"/>
                <a:sym typeface="Helvetica"/>
              </a:rPr>
              <a:t>www.synod.va</a:t>
            </a:r>
            <a:endParaRPr sz="1000">
              <a:solidFill>
                <a:srgbClr val="595959"/>
              </a:solidFill>
              <a:latin typeface="Helvetica"/>
              <a:ea typeface="Helvetica"/>
              <a:cs typeface="Helvetica"/>
              <a:sym typeface="Helvetica"/>
            </a:endParaRPr>
          </a:p>
        </p:txBody>
      </p:sp>
    </p:spTree>
  </p:cSld>
  <p:clrMap bg1="lt1" tx1="dk1" bg2="dk2" tx2="lt2" accent1="accent1" accent2="accent2" accent3="accent3" accent4="accent4" accent5="accent5" accent6="accent6" hlink="hlink" folHlink="folHlink"/>
  <p:sldLayoutIdLst>
    <p:sldLayoutId id="2147483668" r:id="rId1"/>
    <p:sldLayoutId id="214748367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oogle Shape;129;p20"/>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00" y="198438"/>
            <a:ext cx="4075113"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Google Shape;130;p20"/>
          <p:cNvSpPr txBox="1">
            <a:spLocks noGrp="1"/>
          </p:cNvSpPr>
          <p:nvPr>
            <p:ph type="title"/>
          </p:nvPr>
        </p:nvSpPr>
        <p:spPr>
          <a:xfrm>
            <a:off x="2831043" y="1922462"/>
            <a:ext cx="6614728" cy="1576387"/>
          </a:xfrm>
        </p:spPr>
        <p:txBody>
          <a:bodyPr>
            <a:noAutofit/>
          </a:bodyPr>
          <a:lstStyle/>
          <a:p>
            <a:pPr eaLnBrk="1" fontAlgn="auto" hangingPunct="1">
              <a:defRPr/>
            </a:pPr>
            <a:r>
              <a:rPr lang="en-US" sz="2800" dirty="0" smtClean="0">
                <a:solidFill>
                  <a:srgbClr val="002060"/>
                </a:solidFill>
              </a:rPr>
              <a:t/>
            </a:r>
            <a:br>
              <a:rPr lang="en-US" sz="2800" dirty="0" smtClean="0">
                <a:solidFill>
                  <a:srgbClr val="002060"/>
                </a:solidFill>
              </a:rPr>
            </a:br>
            <a:r>
              <a:rPr lang="en-US" sz="2800" dirty="0" smtClean="0">
                <a:solidFill>
                  <a:srgbClr val="002060"/>
                </a:solidFill>
              </a:rPr>
              <a:t>A </a:t>
            </a:r>
            <a:r>
              <a:rPr lang="en-US" sz="2800" dirty="0" err="1" smtClean="0">
                <a:solidFill>
                  <a:srgbClr val="002060"/>
                </a:solidFill>
              </a:rPr>
              <a:t>synodal</a:t>
            </a:r>
            <a:r>
              <a:rPr lang="en-US" sz="2800" dirty="0" smtClean="0">
                <a:solidFill>
                  <a:srgbClr val="002060"/>
                </a:solidFill>
              </a:rPr>
              <a:t> journey to be continued</a:t>
            </a:r>
            <a:br>
              <a:rPr lang="en-US" sz="2800" dirty="0" smtClean="0">
                <a:solidFill>
                  <a:srgbClr val="002060"/>
                </a:solidFill>
              </a:rPr>
            </a:br>
            <a:r>
              <a:rPr lang="en-US" sz="1600" dirty="0" smtClean="0">
                <a:solidFill>
                  <a:srgbClr val="002060"/>
                </a:solidFill>
              </a:rPr>
              <a:t>Diving </a:t>
            </a:r>
            <a:r>
              <a:rPr lang="en-US" sz="1600" dirty="0">
                <a:solidFill>
                  <a:srgbClr val="002060"/>
                </a:solidFill>
              </a:rPr>
              <a:t>in the </a:t>
            </a:r>
            <a:r>
              <a:rPr lang="en-US" sz="1600" dirty="0" smtClean="0">
                <a:solidFill>
                  <a:srgbClr val="002060"/>
                </a:solidFill>
              </a:rPr>
              <a:t>Final </a:t>
            </a:r>
            <a:r>
              <a:rPr lang="en-US" sz="1600" dirty="0">
                <a:solidFill>
                  <a:srgbClr val="002060"/>
                </a:solidFill>
              </a:rPr>
              <a:t>D</a:t>
            </a:r>
            <a:r>
              <a:rPr lang="en-US" sz="1600" dirty="0" smtClean="0">
                <a:solidFill>
                  <a:srgbClr val="002060"/>
                </a:solidFill>
              </a:rPr>
              <a:t>ocument of the Synod on Synodality</a:t>
            </a:r>
            <a:endParaRPr lang="fr-FR" sz="1600" b="1" dirty="0">
              <a:solidFill>
                <a:srgbClr val="002060"/>
              </a:solidFill>
              <a:latin typeface="Helvetica" panose="020B0604020202020204" pitchFamily="34" charset="0"/>
            </a:endParaRPr>
          </a:p>
        </p:txBody>
      </p:sp>
      <p:sp>
        <p:nvSpPr>
          <p:cNvPr id="13316" name="Google Shape;131;p20"/>
          <p:cNvSpPr txBox="1">
            <a:spLocks noGrp="1"/>
          </p:cNvSpPr>
          <p:nvPr>
            <p:ph type="subTitle" idx="1"/>
          </p:nvPr>
        </p:nvSpPr>
        <p:spPr>
          <a:xfrm>
            <a:off x="3132814" y="3134632"/>
            <a:ext cx="6011186" cy="2597150"/>
          </a:xfrm>
        </p:spPr>
        <p:txBody>
          <a:bodyPr/>
          <a:lstStyle/>
          <a:p>
            <a:pPr algn="r" eaLnBrk="1" hangingPunct="1">
              <a:lnSpc>
                <a:spcPct val="90000"/>
              </a:lnSpc>
              <a:spcBef>
                <a:spcPct val="0"/>
              </a:spcBef>
              <a:spcAft>
                <a:spcPct val="0"/>
              </a:spcAft>
            </a:pPr>
            <a:endParaRPr lang="fr-FR" altLang="fr-FR" sz="1400" i="1" dirty="0" smtClean="0">
              <a:solidFill>
                <a:srgbClr val="002060"/>
              </a:solidFill>
            </a:endParaRPr>
          </a:p>
          <a:p>
            <a:pPr eaLnBrk="1" hangingPunct="1">
              <a:lnSpc>
                <a:spcPct val="90000"/>
              </a:lnSpc>
              <a:spcBef>
                <a:spcPct val="0"/>
              </a:spcBef>
              <a:spcAft>
                <a:spcPct val="0"/>
              </a:spcAft>
            </a:pPr>
            <a:endParaRPr lang="fr-FR" altLang="fr-FR" sz="2000" dirty="0" smtClean="0">
              <a:solidFill>
                <a:srgbClr val="002060"/>
              </a:solidFill>
            </a:endParaRPr>
          </a:p>
          <a:p>
            <a:pPr eaLnBrk="1" hangingPunct="1">
              <a:lnSpc>
                <a:spcPct val="90000"/>
              </a:lnSpc>
              <a:spcBef>
                <a:spcPct val="0"/>
              </a:spcBef>
              <a:spcAft>
                <a:spcPct val="0"/>
              </a:spcAft>
            </a:pPr>
            <a:r>
              <a:rPr lang="fr-FR" altLang="fr-FR" sz="1400" dirty="0" smtClean="0">
                <a:solidFill>
                  <a:srgbClr val="0070C0"/>
                </a:solidFill>
                <a:latin typeface="Helvetica" panose="020B0604020202020204" pitchFamily="34" charset="0"/>
              </a:rPr>
              <a:t>WUCWO, </a:t>
            </a:r>
            <a:r>
              <a:rPr lang="en-US" sz="1400" dirty="0" smtClean="0">
                <a:solidFill>
                  <a:srgbClr val="0070C0"/>
                </a:solidFill>
                <a:latin typeface="Helvetica" panose="020B0604020202020204" pitchFamily="34" charset="0"/>
              </a:rPr>
              <a:t>One </a:t>
            </a:r>
            <a:r>
              <a:rPr lang="en-US" sz="1400" dirty="0">
                <a:solidFill>
                  <a:srgbClr val="0070C0"/>
                </a:solidFill>
                <a:latin typeface="Helvetica" panose="020B0604020202020204" pitchFamily="34" charset="0"/>
              </a:rPr>
              <a:t>step forward on women’s </a:t>
            </a:r>
            <a:r>
              <a:rPr lang="en-US" sz="1400" dirty="0" err="1">
                <a:solidFill>
                  <a:srgbClr val="0070C0"/>
                </a:solidFill>
                <a:latin typeface="Helvetica" panose="020B0604020202020204" pitchFamily="34" charset="0"/>
              </a:rPr>
              <a:t>synodal</a:t>
            </a:r>
            <a:r>
              <a:rPr lang="en-US" sz="1400" dirty="0">
                <a:solidFill>
                  <a:srgbClr val="0070C0"/>
                </a:solidFill>
                <a:latin typeface="Helvetica" panose="020B0604020202020204" pitchFamily="34" charset="0"/>
              </a:rPr>
              <a:t> journey </a:t>
            </a:r>
            <a:endParaRPr lang="en-US" sz="1400" dirty="0" smtClean="0">
              <a:solidFill>
                <a:srgbClr val="0070C0"/>
              </a:solidFill>
              <a:latin typeface="Helvetica" panose="020B0604020202020204" pitchFamily="34" charset="0"/>
            </a:endParaRPr>
          </a:p>
          <a:p>
            <a:pPr eaLnBrk="1" hangingPunct="1">
              <a:lnSpc>
                <a:spcPct val="90000"/>
              </a:lnSpc>
              <a:spcBef>
                <a:spcPct val="0"/>
              </a:spcBef>
              <a:spcAft>
                <a:spcPct val="0"/>
              </a:spcAft>
            </a:pPr>
            <a:r>
              <a:rPr lang="en-US" sz="1400" dirty="0" smtClean="0">
                <a:solidFill>
                  <a:srgbClr val="0070C0"/>
                </a:solidFill>
                <a:latin typeface="Helvetica" panose="020B0604020202020204" pitchFamily="34" charset="0"/>
              </a:rPr>
              <a:t>From </a:t>
            </a:r>
            <a:r>
              <a:rPr lang="en-US" sz="1400" dirty="0">
                <a:solidFill>
                  <a:srgbClr val="0070C0"/>
                </a:solidFill>
                <a:latin typeface="Helvetica" panose="020B0604020202020204" pitchFamily="34" charset="0"/>
              </a:rPr>
              <a:t>Reflection to </a:t>
            </a:r>
            <a:r>
              <a:rPr lang="en-US" sz="1400" dirty="0" smtClean="0">
                <a:solidFill>
                  <a:srgbClr val="0070C0"/>
                </a:solidFill>
                <a:latin typeface="Helvetica" panose="020B0604020202020204" pitchFamily="34" charset="0"/>
              </a:rPr>
              <a:t>Action, webinar February 24</a:t>
            </a:r>
            <a:r>
              <a:rPr lang="en-US" sz="1400" baseline="30000" dirty="0" smtClean="0">
                <a:solidFill>
                  <a:srgbClr val="0070C0"/>
                </a:solidFill>
                <a:latin typeface="Helvetica" panose="020B0604020202020204" pitchFamily="34" charset="0"/>
              </a:rPr>
              <a:t>th</a:t>
            </a:r>
            <a:r>
              <a:rPr lang="en-US" sz="1400" dirty="0" smtClean="0">
                <a:solidFill>
                  <a:srgbClr val="0070C0"/>
                </a:solidFill>
                <a:latin typeface="Helvetica" panose="020B0604020202020204" pitchFamily="34" charset="0"/>
              </a:rPr>
              <a:t> 2025</a:t>
            </a:r>
            <a:endParaRPr lang="fr-FR" altLang="fr-FR" sz="1400" dirty="0" smtClean="0">
              <a:solidFill>
                <a:srgbClr val="0070C0"/>
              </a:solidFill>
              <a:latin typeface="Helvetica" panose="020B0604020202020204" pitchFamily="34" charset="0"/>
            </a:endParaRPr>
          </a:p>
          <a:p>
            <a:pPr marL="0" lvl="0" indent="0">
              <a:lnSpc>
                <a:spcPct val="90000"/>
              </a:lnSpc>
            </a:pPr>
            <a:endParaRPr lang="fr-FR" altLang="fr-FR" sz="1600" dirty="0" smtClean="0">
              <a:solidFill>
                <a:srgbClr val="002060"/>
              </a:solidFill>
              <a:latin typeface="+mn-lt"/>
            </a:endParaRPr>
          </a:p>
          <a:p>
            <a:pPr marL="0" lvl="0" indent="0">
              <a:lnSpc>
                <a:spcPct val="90000"/>
              </a:lnSpc>
            </a:pPr>
            <a:endParaRPr lang="fr-FR" altLang="fr-FR" sz="1600" dirty="0">
              <a:solidFill>
                <a:srgbClr val="002060"/>
              </a:solidFill>
              <a:latin typeface="+mn-lt"/>
            </a:endParaRPr>
          </a:p>
          <a:p>
            <a:pPr marL="0" lvl="0" indent="0">
              <a:lnSpc>
                <a:spcPct val="90000"/>
              </a:lnSpc>
            </a:pPr>
            <a:r>
              <a:rPr lang="fr-FR" altLang="fr-FR" sz="1600" dirty="0" smtClean="0">
                <a:solidFill>
                  <a:srgbClr val="002060"/>
                </a:solidFill>
                <a:latin typeface="+mn-lt"/>
              </a:rPr>
              <a:t>Sr </a:t>
            </a:r>
            <a:r>
              <a:rPr lang="fr-FR" altLang="fr-FR" sz="1600" dirty="0" smtClean="0">
                <a:solidFill>
                  <a:srgbClr val="002060"/>
                </a:solidFill>
                <a:latin typeface="+mn-lt"/>
              </a:rPr>
              <a:t>Nathalie Becquart, </a:t>
            </a:r>
            <a:r>
              <a:rPr lang="fr-FR" altLang="fr-FR" sz="1600" i="1" dirty="0" err="1" smtClean="0">
                <a:solidFill>
                  <a:srgbClr val="002060"/>
                </a:solidFill>
                <a:latin typeface="+mn-lt"/>
              </a:rPr>
              <a:t>xmcj</a:t>
            </a:r>
            <a:r>
              <a:rPr lang="fr-FR" altLang="fr-FR" sz="1600" dirty="0" smtClean="0">
                <a:solidFill>
                  <a:srgbClr val="002060"/>
                </a:solidFill>
                <a:latin typeface="+mn-lt"/>
              </a:rPr>
              <a:t>, </a:t>
            </a:r>
            <a:r>
              <a:rPr lang="en-GB" sz="1600" i="1" dirty="0" smtClean="0">
                <a:solidFill>
                  <a:srgbClr val="002060"/>
                </a:solidFill>
                <a:latin typeface="+mn-lt"/>
                <a:cs typeface="Avenir Book"/>
              </a:rPr>
              <a:t>Under-Secretary </a:t>
            </a:r>
            <a:endParaRPr lang="en-GB" sz="1600" i="1" dirty="0">
              <a:solidFill>
                <a:srgbClr val="002060"/>
              </a:solidFill>
              <a:latin typeface="+mn-lt"/>
              <a:cs typeface="Avenir Book"/>
            </a:endParaRPr>
          </a:p>
          <a:p>
            <a:pPr marL="0" lvl="0" indent="0">
              <a:lnSpc>
                <a:spcPct val="90000"/>
              </a:lnSpc>
            </a:pPr>
            <a:r>
              <a:rPr lang="en-GB" sz="1600" i="1" dirty="0">
                <a:solidFill>
                  <a:srgbClr val="002060"/>
                </a:solidFill>
                <a:latin typeface="+mn-lt"/>
                <a:cs typeface="Avenir Book"/>
              </a:rPr>
              <a:t>to the General Secretariat for the </a:t>
            </a:r>
            <a:r>
              <a:rPr lang="en-GB" sz="1600" i="1" dirty="0" smtClean="0">
                <a:solidFill>
                  <a:srgbClr val="002060"/>
                </a:solidFill>
                <a:latin typeface="+mn-lt"/>
                <a:cs typeface="Avenir Book"/>
              </a:rPr>
              <a:t>Synod</a:t>
            </a:r>
            <a:endParaRPr lang="fr-FR" altLang="fr-FR" sz="2000" dirty="0" smtClean="0">
              <a:solidFill>
                <a:srgbClr val="C00000"/>
              </a:solidFill>
            </a:endParaRPr>
          </a:p>
          <a:p>
            <a:pPr eaLnBrk="1" hangingPunct="1">
              <a:lnSpc>
                <a:spcPct val="90000"/>
              </a:lnSpc>
              <a:spcBef>
                <a:spcPct val="0"/>
              </a:spcBef>
              <a:spcAft>
                <a:spcPct val="0"/>
              </a:spcAft>
            </a:pPr>
            <a:endParaRPr lang="fr-FR" altLang="fr-FR" sz="2000" dirty="0" smtClean="0">
              <a:solidFill>
                <a:srgbClr val="C00000"/>
              </a:solidFill>
            </a:endParaRPr>
          </a:p>
        </p:txBody>
      </p:sp>
    </p:spTree>
    <p:extLst>
      <p:ext uri="{BB962C8B-B14F-4D97-AF65-F5344CB8AC3E}">
        <p14:creationId xmlns:p14="http://schemas.microsoft.com/office/powerpoint/2010/main" val="3342150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rmAutofit fontScale="92500" lnSpcReduction="20000"/>
          </a:bodyPr>
          <a:lstStyle/>
          <a:p>
            <a:endParaRPr lang="fr-FR"/>
          </a:p>
        </p:txBody>
      </p:sp>
      <p:sp>
        <p:nvSpPr>
          <p:cNvPr id="4" name="Sottotitolo 3"/>
          <p:cNvSpPr>
            <a:spLocks noGrp="1"/>
          </p:cNvSpPr>
          <p:nvPr>
            <p:ph type="subTitle" idx="2"/>
          </p:nvPr>
        </p:nvSpPr>
        <p:spPr/>
        <p:txBody>
          <a:bodyPr/>
          <a:lstStyle/>
          <a:p>
            <a:endParaRPr lang="fr-FR"/>
          </a:p>
        </p:txBody>
      </p:sp>
      <p:sp>
        <p:nvSpPr>
          <p:cNvPr id="5" name="AutoShape 2" descr="https://photos.fife.usercontent.google.com/pw/AP1GczO9FQKxp8DZZffCPBOKfnHdDH428rz1Rq_BjTQ6nK5PHAQSwcqvPGBHVw=w1080-h720-s-no-gm?authuser=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magin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6651" y="942862"/>
            <a:ext cx="6481554" cy="4321036"/>
          </a:xfrm>
          <a:prstGeom prst="rect">
            <a:avLst/>
          </a:prstGeom>
        </p:spPr>
      </p:pic>
      <p:sp>
        <p:nvSpPr>
          <p:cNvPr id="7" name="Titolo 1"/>
          <p:cNvSpPr txBox="1">
            <a:spLocks/>
          </p:cNvSpPr>
          <p:nvPr/>
        </p:nvSpPr>
        <p:spPr>
          <a:xfrm>
            <a:off x="257850" y="133398"/>
            <a:ext cx="8520600" cy="957472"/>
          </a:xfrm>
          <a:prstGeom prst="rect">
            <a:avLst/>
          </a:prstGeom>
          <a:noFill/>
          <a:ln>
            <a:noFill/>
          </a:ln>
        </p:spPr>
        <p:txBody>
          <a:bodyPr spcFirstLastPara="1" wrap="square" lIns="91425" tIns="91425" rIns="91425" bIns="91425" anchor="t" anchorCtr="0">
            <a:normAutofit fontScale="6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2pPr>
            <a:lvl3pPr marR="0" lvl="2"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3pPr>
            <a:lvl4pPr marR="0" lvl="3"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4pPr>
            <a:lvl5pPr marR="0" lvl="4"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5pPr>
            <a:lvl6pPr marR="0" lvl="5"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6pPr>
            <a:lvl7pPr marR="0" lvl="6"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7pPr>
            <a:lvl8pPr marR="0" lvl="7"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8pPr>
            <a:lvl9pPr marR="0" lvl="8" algn="ctr" rtl="0">
              <a:lnSpc>
                <a:spcPct val="100000"/>
              </a:lnSpc>
              <a:spcBef>
                <a:spcPts val="0"/>
              </a:spcBef>
              <a:spcAft>
                <a:spcPts val="0"/>
              </a:spcAft>
              <a:buClr>
                <a:srgbClr val="DE8F32"/>
              </a:buClr>
              <a:buSzPts val="4400"/>
              <a:buFont typeface="Helvetica"/>
              <a:buNone/>
              <a:defRPr sz="4400" b="1" i="0" u="none" strike="noStrike" cap="none">
                <a:solidFill>
                  <a:srgbClr val="DE8F32"/>
                </a:solidFill>
                <a:latin typeface="Helvetica"/>
                <a:ea typeface="Helvetica"/>
                <a:cs typeface="Helvetica"/>
                <a:sym typeface="Helvetica"/>
              </a:defRPr>
            </a:lvl9pPr>
          </a:lstStyle>
          <a:p>
            <a:r>
              <a:rPr lang="fr-FR" dirty="0" smtClean="0">
                <a:solidFill>
                  <a:srgbClr val="002060"/>
                </a:solidFill>
                <a:latin typeface="Helvetica" panose="020B0604020202020204" pitchFamily="34" charset="0"/>
              </a:rPr>
              <a:t>The transformative </a:t>
            </a:r>
            <a:r>
              <a:rPr lang="fr-FR" dirty="0" err="1" smtClean="0">
                <a:solidFill>
                  <a:srgbClr val="002060"/>
                </a:solidFill>
                <a:latin typeface="Helvetica" panose="020B0604020202020204" pitchFamily="34" charset="0"/>
              </a:rPr>
              <a:t>experience</a:t>
            </a:r>
            <a:r>
              <a:rPr lang="fr-FR" dirty="0" smtClean="0">
                <a:solidFill>
                  <a:srgbClr val="002060"/>
                </a:solidFill>
                <a:latin typeface="Helvetica" panose="020B0604020202020204" pitchFamily="34" charset="0"/>
              </a:rPr>
              <a:t> of the </a:t>
            </a:r>
            <a:r>
              <a:rPr lang="fr-FR" dirty="0" err="1" smtClean="0">
                <a:solidFill>
                  <a:srgbClr val="002060"/>
                </a:solidFill>
                <a:latin typeface="Helvetica" panose="020B0604020202020204" pitchFamily="34" charset="0"/>
              </a:rPr>
              <a:t>synod</a:t>
            </a:r>
            <a:endParaRPr lang="fr-FR" dirty="0" smtClean="0">
              <a:solidFill>
                <a:srgbClr val="002060"/>
              </a:solidFill>
              <a:latin typeface="Helvetica" panose="020B0604020202020204" pitchFamily="34" charset="0"/>
            </a:endParaRPr>
          </a:p>
          <a:p>
            <a:r>
              <a:rPr lang="fr-FR" sz="3000" b="0" dirty="0">
                <a:solidFill>
                  <a:srgbClr val="002060"/>
                </a:solidFill>
                <a:latin typeface="Helvetica" panose="020B0604020202020204" pitchFamily="34" charset="0"/>
              </a:rPr>
              <a:t>The </a:t>
            </a:r>
            <a:r>
              <a:rPr lang="fr-FR" sz="3000" b="0" dirty="0" err="1">
                <a:solidFill>
                  <a:srgbClr val="002060"/>
                </a:solidFill>
                <a:latin typeface="Helvetica" panose="020B0604020202020204" pitchFamily="34" charset="0"/>
              </a:rPr>
              <a:t>core</a:t>
            </a:r>
            <a:r>
              <a:rPr lang="fr-FR" sz="3000" b="0" dirty="0">
                <a:solidFill>
                  <a:srgbClr val="002060"/>
                </a:solidFill>
                <a:latin typeface="Helvetica" panose="020B0604020202020204" pitchFamily="34" charset="0"/>
              </a:rPr>
              <a:t> notion of the « exchange of gifts »</a:t>
            </a:r>
            <a:r>
              <a:rPr lang="fr-FR" sz="3000" b="0" dirty="0" smtClean="0">
                <a:solidFill>
                  <a:srgbClr val="002060"/>
                </a:solidFill>
                <a:latin typeface="Helvetica" panose="020B0604020202020204" pitchFamily="34" charset="0"/>
              </a:rPr>
              <a:t> </a:t>
            </a:r>
          </a:p>
          <a:p>
            <a:endParaRPr lang="fr-FR" dirty="0">
              <a:solidFill>
                <a:srgbClr val="002060"/>
              </a:solidFill>
              <a:latin typeface="Helvetica" panose="020B0604020202020204" pitchFamily="34" charset="0"/>
            </a:endParaRPr>
          </a:p>
        </p:txBody>
      </p:sp>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Tree>
    <p:extLst>
      <p:ext uri="{BB962C8B-B14F-4D97-AF65-F5344CB8AC3E}">
        <p14:creationId xmlns:p14="http://schemas.microsoft.com/office/powerpoint/2010/main" val="978167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a:solidFill>
                  <a:srgbClr val="002060"/>
                </a:solidFill>
              </a:rPr>
              <a:t>Together for Mission</a:t>
            </a:r>
            <a:endParaRPr lang="fr-FR" dirty="0">
              <a:solidFill>
                <a:srgbClr val="002060"/>
              </a:solidFill>
            </a:endParaRPr>
          </a:p>
        </p:txBody>
      </p:sp>
      <p:sp>
        <p:nvSpPr>
          <p:cNvPr id="3" name="Segnaposto contenuto 2"/>
          <p:cNvSpPr>
            <a:spLocks noGrp="1"/>
          </p:cNvSpPr>
          <p:nvPr>
            <p:ph idx="1"/>
          </p:nvPr>
        </p:nvSpPr>
        <p:spPr>
          <a:xfrm>
            <a:off x="464820" y="1152474"/>
            <a:ext cx="8367480" cy="4049908"/>
          </a:xfrm>
        </p:spPr>
        <p:txBody>
          <a:bodyPr>
            <a:normAutofit/>
          </a:bodyPr>
          <a:lstStyle/>
          <a:p>
            <a:pPr algn="just">
              <a:lnSpc>
                <a:spcPct val="100000"/>
              </a:lnSpc>
            </a:pPr>
            <a:r>
              <a:rPr lang="fr-FR" sz="1400" dirty="0"/>
              <a:t>77. </a:t>
            </a:r>
            <a:r>
              <a:rPr lang="en-GB" sz="1400" b="1" dirty="0" smtClean="0"/>
              <a:t>The </a:t>
            </a:r>
            <a:r>
              <a:rPr lang="en-GB" sz="1400" b="1" dirty="0"/>
              <a:t>lay faithful, both men and women, should be given greater opportunities for participation, also exploring new forms of service and ministry in response to the pastoral needs of our time in a spirit of collaboration and differentiated co-responsibility. </a:t>
            </a:r>
            <a:r>
              <a:rPr lang="en-GB" sz="1400" dirty="0"/>
              <a:t>In particular, some concrete needs have emerged from the </a:t>
            </a:r>
            <a:r>
              <a:rPr lang="en-GB" sz="1400" dirty="0" err="1"/>
              <a:t>synodal</a:t>
            </a:r>
            <a:r>
              <a:rPr lang="en-GB" sz="1400" dirty="0"/>
              <a:t> process. These ought to be responded to according to the various contexts: </a:t>
            </a:r>
            <a:endParaRPr lang="fr-FR" sz="1400" dirty="0"/>
          </a:p>
          <a:p>
            <a:pPr lvl="1" algn="just">
              <a:lnSpc>
                <a:spcPct val="100000"/>
              </a:lnSpc>
              <a:buFont typeface="+mj-lt"/>
              <a:buAutoNum type="alphaLcParenR"/>
            </a:pPr>
            <a:r>
              <a:rPr lang="en-GB" sz="1400" b="1" dirty="0"/>
              <a:t>increased participation of laymen and laywomen in Church discernment processes </a:t>
            </a:r>
            <a:r>
              <a:rPr lang="en-GB" sz="1400" dirty="0"/>
              <a:t>and all phases of decision-making processes (drafting, making and confirming decisions); </a:t>
            </a:r>
            <a:endParaRPr lang="fr-FR" sz="1400" dirty="0"/>
          </a:p>
          <a:p>
            <a:pPr lvl="1" algn="just">
              <a:lnSpc>
                <a:spcPct val="100000"/>
              </a:lnSpc>
              <a:buFont typeface="+mj-lt"/>
              <a:buAutoNum type="alphaLcParenR"/>
            </a:pPr>
            <a:r>
              <a:rPr lang="en-GB" sz="1400" b="1" dirty="0"/>
              <a:t>greater access of laymen and laywomen to positions of responsibility </a:t>
            </a:r>
            <a:r>
              <a:rPr lang="en-GB" sz="1400" dirty="0"/>
              <a:t>in dioceses and ecclesiastical institutions, including seminaries, theological institutes and faculties, more fully enacting existing provisions;</a:t>
            </a:r>
            <a:endParaRPr lang="fr-FR" sz="1400" dirty="0"/>
          </a:p>
          <a:p>
            <a:pPr lvl="1" algn="just">
              <a:lnSpc>
                <a:spcPct val="100000"/>
              </a:lnSpc>
              <a:buFont typeface="+mj-lt"/>
              <a:buAutoNum type="alphaLcParenR"/>
            </a:pPr>
            <a:r>
              <a:rPr lang="en-GB" sz="1600" b="1" dirty="0">
                <a:solidFill>
                  <a:schemeClr val="tx1"/>
                </a:solidFill>
              </a:rPr>
              <a:t>greater recognition and support for the lives and charisms of consecrated men and women </a:t>
            </a:r>
            <a:r>
              <a:rPr lang="en-GB" sz="1600" dirty="0">
                <a:solidFill>
                  <a:schemeClr val="tx1"/>
                </a:solidFill>
              </a:rPr>
              <a:t>and their employment in positions of ecclesial responsibility;</a:t>
            </a:r>
            <a:endParaRPr lang="fr-FR" sz="1600" dirty="0">
              <a:solidFill>
                <a:schemeClr val="tx1"/>
              </a:solidFill>
            </a:endParaRPr>
          </a:p>
          <a:p>
            <a:pPr lvl="1" algn="just">
              <a:lnSpc>
                <a:spcPct val="100000"/>
              </a:lnSpc>
              <a:buFont typeface="+mj-lt"/>
              <a:buAutoNum type="alphaLcParenR"/>
            </a:pPr>
            <a:r>
              <a:rPr lang="en-GB" sz="1400" dirty="0"/>
              <a:t>a greater number of qualified lay people serving as judges in all canonical processes;</a:t>
            </a:r>
            <a:endParaRPr lang="fr-FR" sz="1400" dirty="0"/>
          </a:p>
          <a:p>
            <a:pPr lvl="1" algn="just">
              <a:lnSpc>
                <a:spcPct val="100000"/>
              </a:lnSpc>
              <a:buFont typeface="+mj-lt"/>
              <a:buAutoNum type="alphaLcParenR"/>
            </a:pPr>
            <a:r>
              <a:rPr lang="en-GB" sz="1400" dirty="0"/>
              <a:t>effective recognition of the dignity and respect for the rights of those who are employed in the Church and its institutions. </a:t>
            </a:r>
            <a:endParaRPr lang="en-GB" sz="1400" dirty="0" smtClean="0"/>
          </a:p>
          <a:p>
            <a:pPr lvl="1">
              <a:buFont typeface="+mj-lt"/>
              <a:buAutoNum type="alphaLcParenR"/>
            </a:pPr>
            <a:endParaRPr lang="fr-FR" sz="1400" dirty="0"/>
          </a:p>
          <a:p>
            <a:pPr algn="just">
              <a:buFont typeface="+mj-lt"/>
              <a:buAutoNum type="alphaLcParenR"/>
            </a:pPr>
            <a:endParaRPr lang="fr-FR" dirty="0"/>
          </a:p>
        </p:txBody>
      </p:sp>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11</a:t>
            </a:fld>
            <a:endParaRPr lang="fr-FR" altLang="en-US"/>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Tree>
    <p:extLst>
      <p:ext uri="{BB962C8B-B14F-4D97-AF65-F5344CB8AC3E}">
        <p14:creationId xmlns:p14="http://schemas.microsoft.com/office/powerpoint/2010/main" val="2817845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002" y="155502"/>
            <a:ext cx="9048997" cy="572700"/>
          </a:xfrm>
        </p:spPr>
        <p:txBody>
          <a:bodyPr>
            <a:normAutofit fontScale="90000"/>
          </a:bodyPr>
          <a:lstStyle/>
          <a:p>
            <a:r>
              <a:rPr lang="en-US" dirty="0" smtClean="0">
                <a:solidFill>
                  <a:srgbClr val="002060"/>
                </a:solidFill>
              </a:rPr>
              <a:t>A </a:t>
            </a:r>
            <a:r>
              <a:rPr lang="en-US" dirty="0" smtClean="0">
                <a:solidFill>
                  <a:srgbClr val="002060"/>
                </a:solidFill>
              </a:rPr>
              <a:t>synod to </a:t>
            </a:r>
            <a:r>
              <a:rPr lang="en-US" dirty="0">
                <a:solidFill>
                  <a:srgbClr val="002060"/>
                </a:solidFill>
              </a:rPr>
              <a:t>live unity </a:t>
            </a:r>
            <a:r>
              <a:rPr lang="en-US" dirty="0" smtClean="0">
                <a:solidFill>
                  <a:srgbClr val="002060"/>
                </a:solidFill>
              </a:rPr>
              <a:t>in diversity as harmony</a:t>
            </a:r>
            <a:r>
              <a:rPr lang="fr-FR" dirty="0">
                <a:solidFill>
                  <a:srgbClr val="002060"/>
                </a:solidFill>
              </a:rPr>
              <a:t/>
            </a:r>
            <a:br>
              <a:rPr lang="fr-FR" dirty="0">
                <a:solidFill>
                  <a:srgbClr val="002060"/>
                </a:solidFill>
              </a:rPr>
            </a:br>
            <a:endParaRPr lang="fr-FR" b="1" dirty="0">
              <a:solidFill>
                <a:srgbClr val="002060"/>
              </a:solidFill>
              <a:latin typeface="Helvetica" panose="020B0604020202020204" pitchFamily="34" charset="0"/>
            </a:endParaRPr>
          </a:p>
        </p:txBody>
      </p:sp>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12</a:t>
            </a:fld>
            <a:endParaRPr lang="fr-FR" altLang="en-US"/>
          </a:p>
        </p:txBody>
      </p:sp>
      <p:sp>
        <p:nvSpPr>
          <p:cNvPr id="3" name="Segnaposto contenuto 2"/>
          <p:cNvSpPr>
            <a:spLocks noGrp="1"/>
          </p:cNvSpPr>
          <p:nvPr>
            <p:ph idx="1"/>
          </p:nvPr>
        </p:nvSpPr>
        <p:spPr>
          <a:xfrm>
            <a:off x="-190824" y="728202"/>
            <a:ext cx="9454100" cy="3840673"/>
          </a:xfrm>
        </p:spPr>
        <p:txBody>
          <a:bodyPr>
            <a:normAutofit/>
          </a:bodyPr>
          <a:lstStyle/>
          <a:p>
            <a:pPr marL="152400" indent="0" algn="ctr">
              <a:buNone/>
            </a:pPr>
            <a:r>
              <a:rPr lang="en-US" sz="2000" b="1" dirty="0" smtClean="0">
                <a:solidFill>
                  <a:srgbClr val="002060"/>
                </a:solidFill>
              </a:rPr>
              <a:t>A </a:t>
            </a:r>
            <a:r>
              <a:rPr lang="en-US" sz="2000" b="1" dirty="0">
                <a:solidFill>
                  <a:srgbClr val="002060"/>
                </a:solidFill>
              </a:rPr>
              <a:t>new stage for </a:t>
            </a:r>
            <a:r>
              <a:rPr lang="en-US" sz="2000" b="1" dirty="0" smtClean="0">
                <a:solidFill>
                  <a:srgbClr val="002060"/>
                </a:solidFill>
              </a:rPr>
              <a:t>ecumenism</a:t>
            </a:r>
          </a:p>
          <a:p>
            <a:pPr marL="152400" indent="0">
              <a:buNone/>
            </a:pPr>
            <a:r>
              <a:rPr lang="fr-FR" sz="1500" dirty="0" smtClean="0">
                <a:solidFill>
                  <a:srgbClr val="002060"/>
                </a:solidFill>
                <a:latin typeface="Helvetica" panose="020B0604020202020204" pitchFamily="34" charset="0"/>
              </a:rPr>
              <a:t>« 137. </a:t>
            </a:r>
            <a:r>
              <a:rPr lang="en-US" sz="1500" dirty="0" smtClean="0">
                <a:solidFill>
                  <a:srgbClr val="002060"/>
                </a:solidFill>
                <a:latin typeface="Helvetica" panose="020B0604020202020204" pitchFamily="34" charset="0"/>
              </a:rPr>
              <a:t>One of the most significant fruits of the Synod 2021-2024 has been the intensity of ecumenical zeal”</a:t>
            </a:r>
            <a:endParaRPr lang="en-US" sz="1500" dirty="0">
              <a:solidFill>
                <a:srgbClr val="002060"/>
              </a:solidFill>
              <a:latin typeface="Helvetica" panose="020B0604020202020204" pitchFamily="34" charset="0"/>
            </a:endParaRPr>
          </a:p>
        </p:txBody>
      </p:sp>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3149" y="1439019"/>
            <a:ext cx="6585744" cy="3704481"/>
          </a:xfrm>
          <a:prstGeom prst="rect">
            <a:avLst/>
          </a:prstGeom>
        </p:spPr>
      </p:pic>
      <p:pic>
        <p:nvPicPr>
          <p:cNvPr id="7" name="Immagin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Tree>
    <p:extLst>
      <p:ext uri="{BB962C8B-B14F-4D97-AF65-F5344CB8AC3E}">
        <p14:creationId xmlns:p14="http://schemas.microsoft.com/office/powerpoint/2010/main" val="4075073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49444" y="88765"/>
            <a:ext cx="8520600" cy="572700"/>
          </a:xfrm>
        </p:spPr>
        <p:txBody>
          <a:bodyPr>
            <a:normAutofit fontScale="90000"/>
          </a:bodyPr>
          <a:lstStyle/>
          <a:p>
            <a:r>
              <a:rPr lang="fr-FR" dirty="0" smtClean="0">
                <a:solidFill>
                  <a:srgbClr val="002060"/>
                </a:solidFill>
              </a:rPr>
              <a:t>Conclusion</a:t>
            </a:r>
            <a:br>
              <a:rPr lang="fr-FR" dirty="0" smtClean="0">
                <a:solidFill>
                  <a:srgbClr val="002060"/>
                </a:solidFill>
              </a:rPr>
            </a:br>
            <a:r>
              <a:rPr lang="fr-FR" dirty="0" err="1" smtClean="0">
                <a:solidFill>
                  <a:srgbClr val="002060"/>
                </a:solidFill>
              </a:rPr>
              <a:t>Becoming</a:t>
            </a:r>
            <a:r>
              <a:rPr lang="fr-FR" dirty="0" smtClean="0">
                <a:solidFill>
                  <a:srgbClr val="002060"/>
                </a:solidFill>
              </a:rPr>
              <a:t> a synodal Church, </a:t>
            </a:r>
            <a:r>
              <a:rPr lang="fr-FR" dirty="0" err="1" smtClean="0">
                <a:solidFill>
                  <a:srgbClr val="002060"/>
                </a:solidFill>
              </a:rPr>
              <a:t>our</a:t>
            </a:r>
            <a:r>
              <a:rPr lang="fr-FR" dirty="0" smtClean="0">
                <a:solidFill>
                  <a:srgbClr val="002060"/>
                </a:solidFill>
              </a:rPr>
              <a:t> </a:t>
            </a:r>
            <a:r>
              <a:rPr lang="fr-FR" dirty="0" err="1" smtClean="0">
                <a:solidFill>
                  <a:srgbClr val="002060"/>
                </a:solidFill>
              </a:rPr>
              <a:t>coresponsibility</a:t>
            </a:r>
            <a:endParaRPr lang="fr-FR" dirty="0">
              <a:solidFill>
                <a:srgbClr val="002060"/>
              </a:solidFill>
            </a:endParaRPr>
          </a:p>
        </p:txBody>
      </p:sp>
      <p:sp>
        <p:nvSpPr>
          <p:cNvPr id="7" name="Segnaposto contenuto 6"/>
          <p:cNvSpPr>
            <a:spLocks noGrp="1"/>
          </p:cNvSpPr>
          <p:nvPr>
            <p:ph idx="1"/>
          </p:nvPr>
        </p:nvSpPr>
        <p:spPr/>
        <p:txBody>
          <a:bodyPr/>
          <a:lstStyle/>
          <a:p>
            <a:endParaRPr lang="fr-FR"/>
          </a:p>
        </p:txBody>
      </p:sp>
      <p:pic>
        <p:nvPicPr>
          <p:cNvPr id="5" name="Picture 2" descr="https://cbcpnews.net/cbcpnews/wp-content/uploads/2023/10/20231005-SynodOfBishops-VaticanMedia-00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4040" y="1152475"/>
            <a:ext cx="6010474" cy="4005417"/>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Tree>
    <p:extLst>
      <p:ext uri="{BB962C8B-B14F-4D97-AF65-F5344CB8AC3E}">
        <p14:creationId xmlns:p14="http://schemas.microsoft.com/office/powerpoint/2010/main" val="208916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FR"/>
          </a:p>
        </p:txBody>
      </p:sp>
      <p:sp>
        <p:nvSpPr>
          <p:cNvPr id="3" name="Sottotitolo 2"/>
          <p:cNvSpPr>
            <a:spLocks noGrp="1"/>
          </p:cNvSpPr>
          <p:nvPr>
            <p:ph type="subTitle" idx="1"/>
          </p:nvPr>
        </p:nvSpPr>
        <p:spPr/>
        <p:txBody>
          <a:bodyPr>
            <a:normAutofit fontScale="92500" lnSpcReduction="20000"/>
          </a:bodyPr>
          <a:lstStyle/>
          <a:p>
            <a:endParaRPr lang="fr-FR"/>
          </a:p>
        </p:txBody>
      </p:sp>
      <p:sp>
        <p:nvSpPr>
          <p:cNvPr id="4" name="Sottotitolo 3"/>
          <p:cNvSpPr>
            <a:spLocks noGrp="1"/>
          </p:cNvSpPr>
          <p:nvPr>
            <p:ph type="subTitle" idx="2"/>
          </p:nvPr>
        </p:nvSpPr>
        <p:spPr/>
        <p:txBody>
          <a:bodyPr/>
          <a:lstStyle/>
          <a:p>
            <a:endParaRPr lang="fr-FR"/>
          </a:p>
        </p:txBody>
      </p:sp>
      <p:pic>
        <p:nvPicPr>
          <p:cNvPr id="6" name="Picture 2" descr="E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5789" y="-146332"/>
            <a:ext cx="7490027" cy="5289832"/>
          </a:xfrm>
          <a:prstGeom prst="rect">
            <a:avLst/>
          </a:prstGeom>
          <a:noFill/>
          <a:extLst>
            <a:ext uri="{909E8E84-426E-40DD-AFC4-6F175D3DCCD1}">
              <a14:hiddenFill xmlns:a14="http://schemas.microsoft.com/office/drawing/2010/main">
                <a:solidFill>
                  <a:srgbClr val="FFFFFF"/>
                </a:solidFill>
              </a14:hiddenFill>
            </a:ext>
          </a:extLst>
        </p:spPr>
      </p:pic>
      <p:sp>
        <p:nvSpPr>
          <p:cNvPr id="5" name="Ovale 4"/>
          <p:cNvSpPr/>
          <p:nvPr/>
        </p:nvSpPr>
        <p:spPr>
          <a:xfrm>
            <a:off x="875789" y="4585360"/>
            <a:ext cx="2069292" cy="55814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6801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109" y="234945"/>
            <a:ext cx="8520600" cy="572700"/>
          </a:xfrm>
        </p:spPr>
        <p:txBody>
          <a:bodyPr>
            <a:normAutofit fontScale="90000"/>
          </a:bodyPr>
          <a:lstStyle/>
          <a:p>
            <a:r>
              <a:rPr lang="fr-FR" dirty="0" smtClean="0">
                <a:solidFill>
                  <a:srgbClr val="002060"/>
                </a:solidFill>
              </a:rPr>
              <a:t>Starter : </a:t>
            </a:r>
            <a:r>
              <a:rPr lang="fr-FR" dirty="0" err="1" smtClean="0">
                <a:solidFill>
                  <a:srgbClr val="002060"/>
                </a:solidFill>
              </a:rPr>
              <a:t>What</a:t>
            </a:r>
            <a:r>
              <a:rPr lang="fr-FR" dirty="0" smtClean="0">
                <a:solidFill>
                  <a:srgbClr val="002060"/>
                </a:solidFill>
              </a:rPr>
              <a:t> </a:t>
            </a:r>
            <a:r>
              <a:rPr lang="fr-FR" dirty="0" err="1" smtClean="0">
                <a:solidFill>
                  <a:srgbClr val="002060"/>
                </a:solidFill>
              </a:rPr>
              <a:t>is</a:t>
            </a:r>
            <a:r>
              <a:rPr lang="fr-FR" dirty="0" smtClean="0">
                <a:solidFill>
                  <a:srgbClr val="002060"/>
                </a:solidFill>
              </a:rPr>
              <a:t> </a:t>
            </a:r>
            <a:r>
              <a:rPr lang="fr-FR" dirty="0" err="1" smtClean="0">
                <a:solidFill>
                  <a:srgbClr val="002060"/>
                </a:solidFill>
              </a:rPr>
              <a:t>already</a:t>
            </a:r>
            <a:r>
              <a:rPr lang="fr-FR" dirty="0" smtClean="0">
                <a:solidFill>
                  <a:srgbClr val="002060"/>
                </a:solidFill>
              </a:rPr>
              <a:t> </a:t>
            </a:r>
            <a:r>
              <a:rPr lang="fr-FR" dirty="0" err="1" smtClean="0">
                <a:solidFill>
                  <a:srgbClr val="002060"/>
                </a:solidFill>
              </a:rPr>
              <a:t>your</a:t>
            </a:r>
            <a:r>
              <a:rPr lang="fr-FR" dirty="0" smtClean="0">
                <a:solidFill>
                  <a:srgbClr val="002060"/>
                </a:solidFill>
              </a:rPr>
              <a:t> main </a:t>
            </a:r>
            <a:r>
              <a:rPr lang="fr-FR" dirty="0" err="1" smtClean="0">
                <a:solidFill>
                  <a:srgbClr val="002060"/>
                </a:solidFill>
              </a:rPr>
              <a:t>take</a:t>
            </a:r>
            <a:r>
              <a:rPr lang="fr-FR" dirty="0" smtClean="0">
                <a:solidFill>
                  <a:srgbClr val="002060"/>
                </a:solidFill>
              </a:rPr>
              <a:t> </a:t>
            </a:r>
            <a:r>
              <a:rPr lang="fr-FR" dirty="0" err="1" smtClean="0">
                <a:solidFill>
                  <a:srgbClr val="002060"/>
                </a:solidFill>
              </a:rPr>
              <a:t>away</a:t>
            </a:r>
            <a:r>
              <a:rPr lang="fr-FR" dirty="0" smtClean="0">
                <a:solidFill>
                  <a:srgbClr val="002060"/>
                </a:solidFill>
              </a:rPr>
              <a:t> from </a:t>
            </a:r>
            <a:r>
              <a:rPr lang="fr-FR" dirty="0" smtClean="0">
                <a:solidFill>
                  <a:srgbClr val="002060"/>
                </a:solidFill>
              </a:rPr>
              <a:t>the </a:t>
            </a:r>
            <a:r>
              <a:rPr lang="fr-FR" dirty="0" err="1" smtClean="0">
                <a:solidFill>
                  <a:srgbClr val="002060"/>
                </a:solidFill>
              </a:rPr>
              <a:t>synod</a:t>
            </a:r>
            <a:r>
              <a:rPr lang="fr-FR" dirty="0" smtClean="0">
                <a:solidFill>
                  <a:srgbClr val="002060"/>
                </a:solidFill>
              </a:rPr>
              <a:t>? </a:t>
            </a:r>
            <a:endParaRPr lang="fr-FR" dirty="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38CF5F5-5CC2-441F-9E72-6A21E5755F92}" type="slidenum">
              <a:rPr lang="fr-FR" altLang="en-US" smtClean="0"/>
              <a:pPr>
                <a:defRPr/>
              </a:pPr>
              <a:t>3</a:t>
            </a:fld>
            <a:endParaRPr lang="fr-FR" altLang="en-US"/>
          </a:p>
        </p:txBody>
      </p:sp>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
        <p:nvSpPr>
          <p:cNvPr id="8" name="Espace réservé du contenu 2"/>
          <p:cNvSpPr>
            <a:spLocks noGrp="1"/>
          </p:cNvSpPr>
          <p:nvPr>
            <p:ph idx="1"/>
          </p:nvPr>
        </p:nvSpPr>
        <p:spPr>
          <a:xfrm>
            <a:off x="6672263" y="1152525"/>
            <a:ext cx="2243137" cy="3416300"/>
          </a:xfrm>
        </p:spPr>
        <p:txBody>
          <a:bodyPr>
            <a:normAutofit/>
          </a:bodyPr>
          <a:lstStyle/>
          <a:p>
            <a:endParaRPr lang="fr-FR" sz="1400" dirty="0" smtClean="0"/>
          </a:p>
          <a:p>
            <a:r>
              <a:rPr lang="fr-FR" sz="1400" dirty="0" smtClean="0"/>
              <a:t>1’ in silence, </a:t>
            </a:r>
          </a:p>
          <a:p>
            <a:pPr marL="152400" indent="0">
              <a:buNone/>
            </a:pPr>
            <a:r>
              <a:rPr lang="fr-FR" sz="1400" dirty="0" err="1" smtClean="0"/>
              <a:t>write</a:t>
            </a:r>
            <a:r>
              <a:rPr lang="fr-FR" sz="1400" dirty="0" smtClean="0"/>
              <a:t> in the chat</a:t>
            </a:r>
            <a:endParaRPr lang="fr-FR" sz="1400" dirty="0" smtClean="0"/>
          </a:p>
          <a:p>
            <a:endParaRPr lang="fr-FR" sz="1400" dirty="0" smtClean="0"/>
          </a:p>
          <a:p>
            <a:endParaRPr lang="fr-FR" dirty="0"/>
          </a:p>
        </p:txBody>
      </p:sp>
      <p:pic>
        <p:nvPicPr>
          <p:cNvPr id="9" name="Immagin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9487" y="1258697"/>
            <a:ext cx="4413294" cy="3883535"/>
          </a:xfrm>
          <a:prstGeom prst="rect">
            <a:avLst/>
          </a:prstGeom>
        </p:spPr>
      </p:pic>
    </p:spTree>
    <p:extLst>
      <p:ext uri="{BB962C8B-B14F-4D97-AF65-F5344CB8AC3E}">
        <p14:creationId xmlns:p14="http://schemas.microsoft.com/office/powerpoint/2010/main" val="3052048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11699" y="105391"/>
            <a:ext cx="8520600" cy="572700"/>
          </a:xfrm>
        </p:spPr>
        <p:txBody>
          <a:bodyPr>
            <a:normAutofit fontScale="90000"/>
          </a:bodyPr>
          <a:lstStyle/>
          <a:p>
            <a:r>
              <a:rPr lang="fr-FR" dirty="0" smtClean="0">
                <a:solidFill>
                  <a:srgbClr val="002060"/>
                </a:solidFill>
              </a:rPr>
              <a:t>A </a:t>
            </a:r>
            <a:r>
              <a:rPr lang="fr-FR" dirty="0" err="1" smtClean="0">
                <a:solidFill>
                  <a:srgbClr val="002060"/>
                </a:solidFill>
              </a:rPr>
              <a:t>synod</a:t>
            </a:r>
            <a:r>
              <a:rPr lang="fr-FR" dirty="0" smtClean="0">
                <a:solidFill>
                  <a:srgbClr val="002060"/>
                </a:solidFill>
              </a:rPr>
              <a:t> to </a:t>
            </a:r>
            <a:r>
              <a:rPr lang="fr-FR" dirty="0" err="1" smtClean="0">
                <a:solidFill>
                  <a:srgbClr val="002060"/>
                </a:solidFill>
              </a:rPr>
              <a:t>retrieve</a:t>
            </a:r>
            <a:r>
              <a:rPr lang="fr-FR" dirty="0" smtClean="0">
                <a:solidFill>
                  <a:srgbClr val="002060"/>
                </a:solidFill>
              </a:rPr>
              <a:t> </a:t>
            </a:r>
            <a:r>
              <a:rPr lang="fr-FR" dirty="0" err="1" smtClean="0">
                <a:solidFill>
                  <a:srgbClr val="002060"/>
                </a:solidFill>
              </a:rPr>
              <a:t>synodality</a:t>
            </a:r>
            <a:r>
              <a:rPr lang="fr-FR" dirty="0" smtClean="0">
                <a:solidFill>
                  <a:srgbClr val="002060"/>
                </a:solidFill>
              </a:rPr>
              <a:t> </a:t>
            </a:r>
            <a:br>
              <a:rPr lang="fr-FR" dirty="0" smtClean="0">
                <a:solidFill>
                  <a:srgbClr val="002060"/>
                </a:solidFill>
              </a:rPr>
            </a:br>
            <a:r>
              <a:rPr lang="fr-FR" dirty="0" smtClean="0">
                <a:solidFill>
                  <a:srgbClr val="002060"/>
                </a:solidFill>
              </a:rPr>
              <a:t>as a constitutive dimension of the Church</a:t>
            </a:r>
            <a:endParaRPr lang="fr-FR" dirty="0">
              <a:solidFill>
                <a:srgbClr val="002060"/>
              </a:solidFill>
            </a:endParaRPr>
          </a:p>
        </p:txBody>
      </p:sp>
      <p:sp>
        <p:nvSpPr>
          <p:cNvPr id="6" name="Segnaposto contenuto 5"/>
          <p:cNvSpPr>
            <a:spLocks noGrp="1"/>
          </p:cNvSpPr>
          <p:nvPr>
            <p:ph idx="1"/>
          </p:nvPr>
        </p:nvSpPr>
        <p:spPr>
          <a:xfrm>
            <a:off x="-1" y="1074098"/>
            <a:ext cx="9144001" cy="3416400"/>
          </a:xfrm>
        </p:spPr>
        <p:txBody>
          <a:bodyPr>
            <a:normAutofit/>
          </a:bodyPr>
          <a:lstStyle/>
          <a:p>
            <a:pPr>
              <a:buFont typeface="Wingdings" panose="05000000000000000000" pitchFamily="2" charset="2"/>
              <a:buChar char="Ø"/>
            </a:pPr>
            <a:r>
              <a:rPr lang="fr-FR" sz="2000" dirty="0" smtClean="0"/>
              <a:t>as </a:t>
            </a:r>
            <a:r>
              <a:rPr lang="fr-FR" sz="2000" dirty="0" smtClean="0"/>
              <a:t>a </a:t>
            </a:r>
            <a:r>
              <a:rPr lang="fr-FR" sz="2000" dirty="0" err="1" smtClean="0"/>
              <a:t>way</a:t>
            </a:r>
            <a:r>
              <a:rPr lang="fr-FR" sz="2000" dirty="0" smtClean="0"/>
              <a:t> </a:t>
            </a:r>
            <a:r>
              <a:rPr lang="fr-FR" sz="2000" dirty="0" err="1" smtClean="0"/>
              <a:t>forward</a:t>
            </a:r>
            <a:r>
              <a:rPr lang="fr-FR" sz="2000" dirty="0" smtClean="0"/>
              <a:t> to </a:t>
            </a:r>
            <a:r>
              <a:rPr lang="fr-FR" sz="2000" dirty="0" err="1" smtClean="0"/>
              <a:t>be</a:t>
            </a:r>
            <a:r>
              <a:rPr lang="fr-FR" sz="2000" dirty="0" smtClean="0"/>
              <a:t> a </a:t>
            </a:r>
            <a:r>
              <a:rPr lang="fr-FR" sz="2000" dirty="0" err="1" smtClean="0"/>
              <a:t>missionary</a:t>
            </a:r>
            <a:r>
              <a:rPr lang="fr-FR" sz="2000" dirty="0" smtClean="0"/>
              <a:t> Church to serve the </a:t>
            </a:r>
            <a:r>
              <a:rPr lang="fr-FR" sz="2000" dirty="0" err="1" smtClean="0"/>
              <a:t>common</a:t>
            </a:r>
            <a:r>
              <a:rPr lang="fr-FR" sz="2000" dirty="0" smtClean="0"/>
              <a:t> good </a:t>
            </a:r>
            <a:endParaRPr lang="fr-FR" sz="2000" dirty="0"/>
          </a:p>
        </p:txBody>
      </p:sp>
      <p:pic>
        <p:nvPicPr>
          <p:cNvPr id="1026" name="Picture 2" descr="The Synod on Synodality's Final Document: What You Need to Know| National  Catholic Regi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5717" y="1529920"/>
            <a:ext cx="5452563" cy="363743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70594"/>
            <a:ext cx="992105" cy="873016"/>
          </a:xfrm>
          <a:prstGeom prst="rect">
            <a:avLst/>
          </a:prstGeom>
        </p:spPr>
      </p:pic>
    </p:spTree>
    <p:extLst>
      <p:ext uri="{BB962C8B-B14F-4D97-AF65-F5344CB8AC3E}">
        <p14:creationId xmlns:p14="http://schemas.microsoft.com/office/powerpoint/2010/main" val="378192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566" y="146058"/>
            <a:ext cx="8876962" cy="572700"/>
          </a:xfrm>
        </p:spPr>
        <p:txBody>
          <a:bodyPr>
            <a:noAutofit/>
          </a:bodyPr>
          <a:lstStyle/>
          <a:p>
            <a:r>
              <a:rPr lang="fr-FR" altLang="it-IT" dirty="0" err="1">
                <a:solidFill>
                  <a:srgbClr val="002060"/>
                </a:solidFill>
                <a:latin typeface="Arial" panose="020B0604020202020204" pitchFamily="34" charset="0"/>
                <a:cs typeface="Arial" panose="020B0604020202020204" pitchFamily="34" charset="0"/>
              </a:rPr>
              <a:t>Becoming</a:t>
            </a:r>
            <a:r>
              <a:rPr lang="fr-FR" altLang="it-IT" dirty="0">
                <a:solidFill>
                  <a:srgbClr val="002060"/>
                </a:solidFill>
                <a:latin typeface="Arial" panose="020B0604020202020204" pitchFamily="34" charset="0"/>
                <a:cs typeface="Arial" panose="020B0604020202020204" pitchFamily="34" charset="0"/>
              </a:rPr>
              <a:t> a synodal </a:t>
            </a:r>
            <a:r>
              <a:rPr lang="fr-FR" altLang="it-IT" dirty="0" smtClean="0">
                <a:solidFill>
                  <a:srgbClr val="002060"/>
                </a:solidFill>
                <a:latin typeface="Arial" panose="020B0604020202020204" pitchFamily="34" charset="0"/>
                <a:cs typeface="Arial" panose="020B0604020202020204" pitchFamily="34" charset="0"/>
              </a:rPr>
              <a:t>Church : a call of </a:t>
            </a:r>
            <a:r>
              <a:rPr lang="fr-FR" altLang="it-IT" dirty="0" err="1" smtClean="0">
                <a:solidFill>
                  <a:srgbClr val="002060"/>
                </a:solidFill>
                <a:latin typeface="Arial" panose="020B0604020202020204" pitchFamily="34" charset="0"/>
                <a:cs typeface="Arial" panose="020B0604020202020204" pitchFamily="34" charset="0"/>
              </a:rPr>
              <a:t>God</a:t>
            </a:r>
            <a:r>
              <a:rPr lang="fr-FR" altLang="it-IT" sz="2300" dirty="0" smtClean="0">
                <a:solidFill>
                  <a:srgbClr val="002060"/>
                </a:solidFill>
                <a:latin typeface="Arial" panose="020B0604020202020204" pitchFamily="34" charset="0"/>
                <a:cs typeface="Arial" panose="020B0604020202020204" pitchFamily="34" charset="0"/>
              </a:rPr>
              <a:t/>
            </a:r>
            <a:br>
              <a:rPr lang="fr-FR" altLang="it-IT" sz="2300" dirty="0" smtClean="0">
                <a:solidFill>
                  <a:srgbClr val="002060"/>
                </a:solidFill>
                <a:latin typeface="Arial" panose="020B0604020202020204" pitchFamily="34" charset="0"/>
                <a:cs typeface="Arial" panose="020B0604020202020204" pitchFamily="34" charset="0"/>
              </a:rPr>
            </a:br>
            <a:r>
              <a:rPr lang="fr-FR" altLang="it-IT" sz="2000" dirty="0" smtClean="0">
                <a:solidFill>
                  <a:srgbClr val="002060"/>
                </a:solidFill>
                <a:latin typeface="Arial" panose="020B0604020202020204" pitchFamily="34" charset="0"/>
                <a:cs typeface="Arial" panose="020B0604020202020204" pitchFamily="34" charset="0"/>
              </a:rPr>
              <a:t>« </a:t>
            </a:r>
            <a:r>
              <a:rPr lang="en-GB" altLang="it-IT" sz="2000" dirty="0" smtClean="0">
                <a:solidFill>
                  <a:srgbClr val="002060"/>
                </a:solidFill>
                <a:cs typeface="Arial" panose="020B0604020202020204" pitchFamily="34" charset="0"/>
              </a:rPr>
              <a:t>A</a:t>
            </a:r>
            <a:r>
              <a:rPr lang="en-GB" sz="2000" dirty="0" smtClean="0">
                <a:solidFill>
                  <a:srgbClr val="002060"/>
                </a:solidFill>
              </a:rPr>
              <a:t> </a:t>
            </a:r>
            <a:r>
              <a:rPr lang="en-GB" sz="2000" dirty="0">
                <a:solidFill>
                  <a:srgbClr val="002060"/>
                </a:solidFill>
              </a:rPr>
              <a:t>path of spiritual renewal and structural </a:t>
            </a:r>
            <a:r>
              <a:rPr lang="en-GB" sz="2000" dirty="0" smtClean="0">
                <a:solidFill>
                  <a:srgbClr val="002060"/>
                </a:solidFill>
              </a:rPr>
              <a:t>reform for mission” (FD28)</a:t>
            </a:r>
            <a:r>
              <a:rPr lang="en-US" sz="2000" dirty="0">
                <a:solidFill>
                  <a:srgbClr val="002060"/>
                </a:solidFill>
              </a:rPr>
              <a:t/>
            </a:r>
            <a:br>
              <a:rPr lang="en-US" sz="2000" dirty="0">
                <a:solidFill>
                  <a:srgbClr val="002060"/>
                </a:solidFill>
              </a:rPr>
            </a:br>
            <a:endParaRPr lang="en-US" sz="2000" dirty="0">
              <a:solidFill>
                <a:srgbClr val="002060"/>
              </a:solidFill>
            </a:endParaRPr>
          </a:p>
        </p:txBody>
      </p:sp>
      <p:sp>
        <p:nvSpPr>
          <p:cNvPr id="3" name="Segnaposto contenuto 2"/>
          <p:cNvSpPr>
            <a:spLocks noGrp="1"/>
          </p:cNvSpPr>
          <p:nvPr>
            <p:ph idx="1"/>
          </p:nvPr>
        </p:nvSpPr>
        <p:spPr>
          <a:xfrm>
            <a:off x="311700" y="1084333"/>
            <a:ext cx="8832300" cy="3484542"/>
          </a:xfrm>
        </p:spPr>
        <p:txBody>
          <a:bodyPr/>
          <a:lstStyle/>
          <a:p>
            <a:pPr algn="ctr"/>
            <a:r>
              <a:rPr lang="en-US" sz="1600" dirty="0"/>
              <a:t>At the heart of the </a:t>
            </a:r>
            <a:r>
              <a:rPr lang="en-US" sz="1600" dirty="0" err="1"/>
              <a:t>synodal</a:t>
            </a:r>
            <a:r>
              <a:rPr lang="en-US" sz="1600" dirty="0"/>
              <a:t> dynamic is the centrality of </a:t>
            </a:r>
            <a:r>
              <a:rPr lang="en-US" sz="1600" dirty="0" smtClean="0"/>
              <a:t>baptism which </a:t>
            </a:r>
            <a:r>
              <a:rPr lang="en-US" sz="1600" dirty="0"/>
              <a:t>binds us together as members of Christ's Body: </a:t>
            </a:r>
            <a:r>
              <a:rPr lang="en-US" sz="1600" b="1" dirty="0"/>
              <a:t>"There is nothing higher than this baptismal dignity" </a:t>
            </a:r>
            <a:r>
              <a:rPr lang="en-US" sz="1600" b="1" dirty="0" smtClean="0"/>
              <a:t>(21)</a:t>
            </a:r>
            <a:endParaRPr lang="en-US" b="1" dirty="0"/>
          </a:p>
          <a:p>
            <a:endParaRPr lang="en-US" dirty="0"/>
          </a:p>
        </p:txBody>
      </p:sp>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5</a:t>
            </a:fld>
            <a:endParaRPr lang="fr-FR" altLang="en-US"/>
          </a:p>
        </p:txBody>
      </p:sp>
      <p:pic>
        <p:nvPicPr>
          <p:cNvPr id="3074" name="Picture 2" descr="Pope Francis and members of the assembly of the Synod of Bishops pray in the Vatican's Paul VI Audience Hall Oct. 6, 2023. (CNS photo/Lola Gomez)"/>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7813" y="1781461"/>
            <a:ext cx="5013282" cy="3340883"/>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Tree>
    <p:extLst>
      <p:ext uri="{BB962C8B-B14F-4D97-AF65-F5344CB8AC3E}">
        <p14:creationId xmlns:p14="http://schemas.microsoft.com/office/powerpoint/2010/main" val="3288038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fr-FR" dirty="0" smtClean="0">
                <a:solidFill>
                  <a:srgbClr val="002060"/>
                </a:solidFill>
              </a:rPr>
              <a:t>A </a:t>
            </a:r>
            <a:r>
              <a:rPr lang="fr-FR" dirty="0" err="1" smtClean="0">
                <a:solidFill>
                  <a:srgbClr val="002060"/>
                </a:solidFill>
              </a:rPr>
              <a:t>definition</a:t>
            </a:r>
            <a:r>
              <a:rPr lang="fr-FR" dirty="0" smtClean="0">
                <a:solidFill>
                  <a:srgbClr val="002060"/>
                </a:solidFill>
              </a:rPr>
              <a:t> of </a:t>
            </a:r>
            <a:r>
              <a:rPr lang="fr-FR" dirty="0" err="1" smtClean="0">
                <a:solidFill>
                  <a:srgbClr val="002060"/>
                </a:solidFill>
              </a:rPr>
              <a:t>synodality</a:t>
            </a:r>
            <a:endParaRPr lang="fr-FR" dirty="0">
              <a:solidFill>
                <a:srgbClr val="002060"/>
              </a:solidFill>
            </a:endParaRPr>
          </a:p>
        </p:txBody>
      </p:sp>
      <p:sp>
        <p:nvSpPr>
          <p:cNvPr id="5" name="Segnaposto contenuto 4"/>
          <p:cNvSpPr>
            <a:spLocks noGrp="1"/>
          </p:cNvSpPr>
          <p:nvPr>
            <p:ph idx="1"/>
          </p:nvPr>
        </p:nvSpPr>
        <p:spPr/>
        <p:txBody>
          <a:bodyPr>
            <a:normAutofit fontScale="85000" lnSpcReduction="20000"/>
          </a:bodyPr>
          <a:lstStyle/>
          <a:p>
            <a:pPr marL="152400" indent="0" algn="just">
              <a:buNone/>
            </a:pPr>
            <a:r>
              <a:rPr lang="en-GB" sz="2000" dirty="0" smtClean="0"/>
              <a:t>“</a:t>
            </a:r>
            <a:r>
              <a:rPr lang="en-GB" sz="2000" b="1" dirty="0" smtClean="0"/>
              <a:t>Synodality is the walking together of Christians with Christ and towards God’s Kingdom, in union with all humanity</a:t>
            </a:r>
            <a:r>
              <a:rPr lang="en-GB" sz="2000" dirty="0" smtClean="0"/>
              <a:t>. Orientated towards mission, </a:t>
            </a:r>
            <a:r>
              <a:rPr lang="en-GB" sz="2000" dirty="0" err="1" smtClean="0"/>
              <a:t>synodality</a:t>
            </a:r>
            <a:r>
              <a:rPr lang="en-GB" sz="2000" dirty="0" smtClean="0"/>
              <a:t> involves gathering at all levels of the Church for mutual listening, dialogue, and </a:t>
            </a:r>
            <a:r>
              <a:rPr lang="en-GB" sz="2000" dirty="0" smtClean="0"/>
              <a:t>community </a:t>
            </a:r>
            <a:r>
              <a:rPr lang="en-GB" sz="2000" dirty="0" smtClean="0"/>
              <a:t>discernment. </a:t>
            </a:r>
            <a:r>
              <a:rPr lang="en-US" sz="2000" dirty="0"/>
              <a:t>It also involves reaching consensus as an expression </a:t>
            </a:r>
            <a:r>
              <a:rPr lang="en-US" sz="2000" dirty="0" smtClean="0"/>
              <a:t>of Christ </a:t>
            </a:r>
            <a:r>
              <a:rPr lang="en-US" sz="2000" dirty="0"/>
              <a:t>rendering Himself present, He who is alive in the Spirit. </a:t>
            </a:r>
            <a:r>
              <a:rPr lang="en-US" sz="2000" b="1" dirty="0"/>
              <a:t>Furthermore, it consists </a:t>
            </a:r>
            <a:r>
              <a:rPr lang="en-US" sz="2000" b="1" dirty="0" smtClean="0"/>
              <a:t>in reaching </a:t>
            </a:r>
            <a:r>
              <a:rPr lang="en-US" sz="2000" b="1" dirty="0"/>
              <a:t>decisions according to differentiated co-responsibilities</a:t>
            </a:r>
            <a:r>
              <a:rPr lang="en-US" sz="2000" dirty="0"/>
              <a:t>. Along these lines, we </a:t>
            </a:r>
            <a:r>
              <a:rPr lang="en-US" sz="2000" dirty="0" smtClean="0"/>
              <a:t>can understand </a:t>
            </a:r>
            <a:r>
              <a:rPr lang="en-US" sz="2000" dirty="0"/>
              <a:t>better what it means to say that </a:t>
            </a:r>
            <a:r>
              <a:rPr lang="en-US" sz="2000" dirty="0" err="1"/>
              <a:t>synodality</a:t>
            </a:r>
            <a:r>
              <a:rPr lang="en-US" sz="2000" dirty="0"/>
              <a:t> is a constitutive dimension of the </a:t>
            </a:r>
            <a:r>
              <a:rPr lang="en-US" sz="2000" dirty="0" smtClean="0"/>
              <a:t>Church (cf</a:t>
            </a:r>
            <a:r>
              <a:rPr lang="en-US" sz="2000" dirty="0"/>
              <a:t>. ITC 1</a:t>
            </a:r>
            <a:r>
              <a:rPr lang="en-US" sz="2000" dirty="0" smtClean="0"/>
              <a:t>).</a:t>
            </a:r>
          </a:p>
          <a:p>
            <a:pPr marL="152400" indent="0" algn="just">
              <a:buNone/>
            </a:pPr>
            <a:r>
              <a:rPr lang="en-GB" sz="2000" b="1" dirty="0" smtClean="0">
                <a:solidFill>
                  <a:schemeClr val="accent1"/>
                </a:solidFill>
              </a:rPr>
              <a:t>In </a:t>
            </a:r>
            <a:r>
              <a:rPr lang="en-GB" sz="2000" b="1" dirty="0" smtClean="0">
                <a:solidFill>
                  <a:schemeClr val="accent1"/>
                </a:solidFill>
              </a:rPr>
              <a:t>simple and concise terms, </a:t>
            </a:r>
            <a:r>
              <a:rPr lang="en-GB" sz="2000" b="1" dirty="0" err="1" smtClean="0">
                <a:solidFill>
                  <a:schemeClr val="accent1"/>
                </a:solidFill>
              </a:rPr>
              <a:t>synodality</a:t>
            </a:r>
            <a:r>
              <a:rPr lang="en-GB" sz="2000" b="1" dirty="0" smtClean="0">
                <a:solidFill>
                  <a:schemeClr val="accent1"/>
                </a:solidFill>
              </a:rPr>
              <a:t> is a path of spiritual renewal and structural reform that enables the Church to be more participatory and missionary so that it can walk with every man and woman, radiating the light of Christ</a:t>
            </a:r>
            <a:r>
              <a:rPr lang="en-GB" sz="2000" dirty="0" smtClean="0">
                <a:solidFill>
                  <a:schemeClr val="accent1"/>
                </a:solidFill>
              </a:rPr>
              <a:t>.” </a:t>
            </a:r>
            <a:r>
              <a:rPr lang="en-GB" sz="2000" dirty="0" smtClean="0"/>
              <a:t>(FD §</a:t>
            </a:r>
            <a:r>
              <a:rPr lang="en-GB" sz="2000" dirty="0" smtClean="0"/>
              <a:t>28). </a:t>
            </a:r>
            <a:endParaRPr lang="en-GB" sz="2000" dirty="0" smtClean="0"/>
          </a:p>
          <a:p>
            <a:pPr algn="just"/>
            <a:endParaRPr lang="en-GB" sz="2000" dirty="0" smtClean="0"/>
          </a:p>
        </p:txBody>
      </p:sp>
      <p:sp>
        <p:nvSpPr>
          <p:cNvPr id="3" name="Segnaposto numero diapositiva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pic>
        <p:nvPicPr>
          <p:cNvPr id="6" name="Immagin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
        <p:nvSpPr>
          <p:cNvPr id="7" name="Rettangolo 6"/>
          <p:cNvSpPr/>
          <p:nvPr/>
        </p:nvSpPr>
        <p:spPr>
          <a:xfrm>
            <a:off x="904875" y="4486603"/>
            <a:ext cx="4572000" cy="523220"/>
          </a:xfrm>
          <a:prstGeom prst="rect">
            <a:avLst/>
          </a:prstGeom>
        </p:spPr>
        <p:txBody>
          <a:bodyPr>
            <a:spAutoFit/>
          </a:bodyPr>
          <a:lstStyle/>
          <a:p>
            <a:pPr algn="just"/>
            <a:endParaRPr lang="fr-FR" dirty="0"/>
          </a:p>
          <a:p>
            <a:endParaRPr lang="fr-FR" dirty="0">
              <a:solidFill>
                <a:srgbClr val="002060"/>
              </a:solidFill>
            </a:endParaRPr>
          </a:p>
        </p:txBody>
      </p:sp>
    </p:spTree>
    <p:extLst>
      <p:ext uri="{BB962C8B-B14F-4D97-AF65-F5344CB8AC3E}">
        <p14:creationId xmlns:p14="http://schemas.microsoft.com/office/powerpoint/2010/main" val="250090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92011" y="81388"/>
            <a:ext cx="8520600" cy="572700"/>
          </a:xfrm>
        </p:spPr>
        <p:txBody>
          <a:bodyPr>
            <a:normAutofit fontScale="90000"/>
          </a:bodyPr>
          <a:lstStyle/>
          <a:p>
            <a:pPr algn="ctr"/>
            <a:r>
              <a:rPr lang="en-US" dirty="0">
                <a:solidFill>
                  <a:srgbClr val="002060"/>
                </a:solidFill>
              </a:rPr>
              <a:t>A Final Document to be received and implemented from a missionary perspective </a:t>
            </a:r>
            <a:endParaRPr lang="fr-FR" dirty="0">
              <a:solidFill>
                <a:srgbClr val="002060"/>
              </a:solidFill>
            </a:endParaRPr>
          </a:p>
        </p:txBody>
      </p:sp>
      <p:sp>
        <p:nvSpPr>
          <p:cNvPr id="6" name="Segnaposto contenuto 5"/>
          <p:cNvSpPr>
            <a:spLocks noGrp="1"/>
          </p:cNvSpPr>
          <p:nvPr>
            <p:ph idx="1"/>
          </p:nvPr>
        </p:nvSpPr>
        <p:spPr>
          <a:xfrm>
            <a:off x="607328" y="1382738"/>
            <a:ext cx="8205283" cy="4343715"/>
          </a:xfrm>
        </p:spPr>
        <p:txBody>
          <a:bodyPr>
            <a:normAutofit/>
          </a:bodyPr>
          <a:lstStyle/>
          <a:p>
            <a:pPr algn="just"/>
            <a:r>
              <a:rPr lang="en-US" sz="1600" dirty="0">
                <a:solidFill>
                  <a:schemeClr val="accent1"/>
                </a:solidFill>
              </a:rPr>
              <a:t>"</a:t>
            </a:r>
            <a:r>
              <a:rPr lang="en-US" sz="1600" b="1" dirty="0">
                <a:solidFill>
                  <a:schemeClr val="accent1"/>
                </a:solidFill>
              </a:rPr>
              <a:t>Now the journey continues in the local Churches and their groupings, appropriating the Final Document </a:t>
            </a:r>
            <a:r>
              <a:rPr lang="en-US" sz="1600" dirty="0"/>
              <a:t>which was voted on and approved by the Assembly in all its parts on October 26. </a:t>
            </a:r>
            <a:r>
              <a:rPr lang="en-US" sz="1600" b="1" dirty="0"/>
              <a:t>I too approved it and, by signing it, joined the "we" of the Assembly which, through the Final Document, addresses the holy faithful People of God.</a:t>
            </a:r>
          </a:p>
          <a:p>
            <a:r>
              <a:rPr lang="en-US" sz="1600" dirty="0"/>
              <a:t>Recognizing the value of the </a:t>
            </a:r>
            <a:r>
              <a:rPr lang="en-US" sz="1600" dirty="0" err="1"/>
              <a:t>synodal</a:t>
            </a:r>
            <a:r>
              <a:rPr lang="en-US" sz="1600" dirty="0"/>
              <a:t> journey accomplished, </a:t>
            </a:r>
            <a:r>
              <a:rPr lang="en-US" sz="1600" b="1" dirty="0">
                <a:solidFill>
                  <a:schemeClr val="accent1"/>
                </a:solidFill>
              </a:rPr>
              <a:t>I now entrust to the entire Church the orientations contained in the Final Documen</a:t>
            </a:r>
            <a:r>
              <a:rPr lang="en-US" sz="1600" dirty="0"/>
              <a:t>t as a way of giving back what has matured over these years of listening and discernment, and </a:t>
            </a:r>
            <a:r>
              <a:rPr lang="en-US" sz="1600" b="1" dirty="0">
                <a:solidFill>
                  <a:schemeClr val="accent1"/>
                </a:solidFill>
              </a:rPr>
              <a:t>as an authoritative reference for the life and mission of the Church</a:t>
            </a:r>
            <a:r>
              <a:rPr lang="en-US" sz="1600" b="1" dirty="0" smtClean="0">
                <a:solidFill>
                  <a:schemeClr val="accent1"/>
                </a:solidFill>
              </a:rPr>
              <a:t>.“</a:t>
            </a:r>
          </a:p>
          <a:p>
            <a:endParaRPr lang="en-US" sz="1600" b="1" dirty="0">
              <a:solidFill>
                <a:schemeClr val="accent1"/>
              </a:solidFill>
            </a:endParaRPr>
          </a:p>
          <a:p>
            <a:pPr marL="152400" indent="0" algn="r">
              <a:buNone/>
            </a:pPr>
            <a:r>
              <a:rPr lang="en-US" sz="1000" b="1" dirty="0"/>
              <a:t>Pope Francis, "Address for the Conclusion of the XVI Ordinary General Assembly of the Synod of Bishops</a:t>
            </a:r>
            <a:r>
              <a:rPr lang="en-US" sz="1000" b="1" dirty="0" smtClean="0"/>
              <a:t>"</a:t>
            </a:r>
            <a:r>
              <a:rPr lang="en-US" sz="1000" dirty="0" smtClean="0"/>
              <a:t>, </a:t>
            </a:r>
            <a:r>
              <a:rPr lang="en-US" sz="1000" dirty="0"/>
              <a:t>October 28, 2024, </a:t>
            </a:r>
            <a:r>
              <a:rPr lang="fr-FR" sz="1000" dirty="0" smtClean="0"/>
              <a:t>https</a:t>
            </a:r>
            <a:r>
              <a:rPr lang="fr-FR" sz="1000" dirty="0"/>
              <a:t>://www.synod.va/en/news/final-document-of-the-xvi-assembly.html</a:t>
            </a:r>
          </a:p>
        </p:txBody>
      </p:sp>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06" y="4133532"/>
            <a:ext cx="1076030" cy="946867"/>
          </a:xfrm>
          <a:prstGeom prst="rect">
            <a:avLst/>
          </a:prstGeom>
        </p:spPr>
      </p:pic>
    </p:spTree>
    <p:extLst>
      <p:ext uri="{BB962C8B-B14F-4D97-AF65-F5344CB8AC3E}">
        <p14:creationId xmlns:p14="http://schemas.microsoft.com/office/powerpoint/2010/main" val="1743548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0950" y="234945"/>
            <a:ext cx="8520600" cy="572700"/>
          </a:xfrm>
        </p:spPr>
        <p:txBody>
          <a:bodyPr>
            <a:normAutofit fontScale="90000"/>
          </a:bodyPr>
          <a:lstStyle/>
          <a:p>
            <a:r>
              <a:rPr lang="fr-FR" dirty="0">
                <a:solidFill>
                  <a:srgbClr val="002060"/>
                </a:solidFill>
              </a:rPr>
              <a:t>The </a:t>
            </a:r>
            <a:r>
              <a:rPr lang="fr-FR" dirty="0" err="1">
                <a:solidFill>
                  <a:srgbClr val="002060"/>
                </a:solidFill>
              </a:rPr>
              <a:t>document's</a:t>
            </a:r>
            <a:r>
              <a:rPr lang="fr-FR" dirty="0">
                <a:solidFill>
                  <a:srgbClr val="002060"/>
                </a:solidFill>
              </a:rPr>
              <a:t> </a:t>
            </a:r>
            <a:r>
              <a:rPr lang="fr-FR" dirty="0" err="1">
                <a:solidFill>
                  <a:srgbClr val="002060"/>
                </a:solidFill>
              </a:rPr>
              <a:t>magisterial</a:t>
            </a:r>
            <a:r>
              <a:rPr lang="fr-FR" dirty="0">
                <a:solidFill>
                  <a:srgbClr val="002060"/>
                </a:solidFill>
              </a:rPr>
              <a:t> </a:t>
            </a:r>
            <a:r>
              <a:rPr lang="fr-FR" dirty="0" err="1">
                <a:solidFill>
                  <a:srgbClr val="002060"/>
                </a:solidFill>
              </a:rPr>
              <a:t>status</a:t>
            </a:r>
            <a:r>
              <a:rPr lang="fr-FR" dirty="0">
                <a:solidFill>
                  <a:srgbClr val="002060"/>
                </a:solidFill>
              </a:rPr>
              <a:t> :</a:t>
            </a:r>
          </a:p>
        </p:txBody>
      </p:sp>
      <p:sp>
        <p:nvSpPr>
          <p:cNvPr id="3" name="Segnaposto contenuto 2"/>
          <p:cNvSpPr>
            <a:spLocks noGrp="1"/>
          </p:cNvSpPr>
          <p:nvPr>
            <p:ph idx="1"/>
          </p:nvPr>
        </p:nvSpPr>
        <p:spPr>
          <a:xfrm>
            <a:off x="280950" y="1019852"/>
            <a:ext cx="8520600" cy="3416400"/>
          </a:xfrm>
        </p:spPr>
        <p:txBody>
          <a:bodyPr>
            <a:normAutofit/>
          </a:bodyPr>
          <a:lstStyle/>
          <a:p>
            <a:pPr>
              <a:buFont typeface="Wingdings" panose="05000000000000000000" pitchFamily="2" charset="2"/>
              <a:buChar char="Ø"/>
            </a:pPr>
            <a:r>
              <a:rPr lang="en-US" sz="1800" dirty="0"/>
              <a:t>It is part of the ordinary Magisterium of the Successor of </a:t>
            </a:r>
            <a:r>
              <a:rPr lang="en-US" sz="1800" dirty="0" smtClean="0"/>
              <a:t>Peter.</a:t>
            </a:r>
          </a:p>
          <a:p>
            <a:pPr>
              <a:buFont typeface="Wingdings" panose="05000000000000000000" pitchFamily="2" charset="2"/>
              <a:buChar char="Ø"/>
            </a:pPr>
            <a:r>
              <a:rPr lang="en-US" sz="1800" dirty="0" smtClean="0"/>
              <a:t>It </a:t>
            </a:r>
            <a:r>
              <a:rPr lang="en-US" sz="1800" dirty="0"/>
              <a:t>must be accepted as authoritative for the life and mission of the Church</a:t>
            </a:r>
            <a:r>
              <a:rPr lang="en-US" sz="1800" dirty="0" smtClean="0"/>
              <a:t>.</a:t>
            </a:r>
          </a:p>
          <a:p>
            <a:pPr>
              <a:buFont typeface="Wingdings" panose="05000000000000000000" pitchFamily="2" charset="2"/>
              <a:buChar char="Ø"/>
            </a:pPr>
            <a:r>
              <a:rPr lang="en-US" sz="1800" dirty="0" smtClean="0"/>
              <a:t>It </a:t>
            </a:r>
            <a:r>
              <a:rPr lang="en-US" sz="1800" dirty="0"/>
              <a:t>is part of a new way of exercising authentic teaching.</a:t>
            </a:r>
            <a:endParaRPr lang="fr-FR" sz="1800" dirty="0"/>
          </a:p>
        </p:txBody>
      </p:sp>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8</a:t>
            </a:fld>
            <a:endParaRPr lang="fr-FR" altLang="en-US"/>
          </a:p>
        </p:txBody>
      </p:sp>
      <p:pic>
        <p:nvPicPr>
          <p:cNvPr id="9" name="Immagin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06" y="4133532"/>
            <a:ext cx="1076030" cy="946867"/>
          </a:xfrm>
          <a:prstGeom prst="rect">
            <a:avLst/>
          </a:prstGeom>
        </p:spPr>
      </p:pic>
      <p:pic>
        <p:nvPicPr>
          <p:cNvPr id="7" name="Segnaposto contenuto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736" y="2090356"/>
            <a:ext cx="4579081" cy="3053144"/>
          </a:xfrm>
          <a:prstGeom prst="rect">
            <a:avLst/>
          </a:prstGeom>
          <a:noFill/>
          <a:ln>
            <a:noFill/>
          </a:ln>
        </p:spPr>
      </p:pic>
      <p:sp>
        <p:nvSpPr>
          <p:cNvPr id="6" name="Rettangolo 5"/>
          <p:cNvSpPr/>
          <p:nvPr/>
        </p:nvSpPr>
        <p:spPr>
          <a:xfrm>
            <a:off x="5748335" y="2620127"/>
            <a:ext cx="3381083" cy="2308324"/>
          </a:xfrm>
          <a:prstGeom prst="rect">
            <a:avLst/>
          </a:prstGeom>
        </p:spPr>
        <p:txBody>
          <a:bodyPr wrap="square">
            <a:spAutoFit/>
          </a:bodyPr>
          <a:lstStyle/>
          <a:p>
            <a:pPr algn="just"/>
            <a:r>
              <a:rPr lang="fr-FR" sz="1200" b="1" i="1" dirty="0"/>
              <a:t>« </a:t>
            </a:r>
            <a:r>
              <a:rPr lang="en-US" sz="1200" b="1" i="1" dirty="0"/>
              <a:t>The Final Document is part of the ordinary Magisterium of the Successor of Peter (cf. EC 18 § 1; CCC 892), and as such, I ask that it be welcomed and received. </a:t>
            </a:r>
            <a:r>
              <a:rPr lang="en-US" sz="1200" i="1" dirty="0"/>
              <a:t>It represents a form of exercise of the authentic teaching of the Bishop of Rome that has some novel features but which, in fact, corresponds to what I had the opportunity </a:t>
            </a:r>
            <a:r>
              <a:rPr lang="en-US" sz="1200" b="1" i="1" dirty="0"/>
              <a:t>to point out on 17 October 2015, when I affirmed that </a:t>
            </a:r>
            <a:r>
              <a:rPr lang="en-US" sz="1200" b="1" i="1" dirty="0" err="1"/>
              <a:t>synodality</a:t>
            </a:r>
            <a:r>
              <a:rPr lang="en-US" sz="1200" b="1" i="1" dirty="0"/>
              <a:t> is the appropriate interpretative framework for understanding hierarchical ministry. </a:t>
            </a:r>
          </a:p>
        </p:txBody>
      </p:sp>
    </p:spTree>
    <p:extLst>
      <p:ext uri="{BB962C8B-B14F-4D97-AF65-F5344CB8AC3E}">
        <p14:creationId xmlns:p14="http://schemas.microsoft.com/office/powerpoint/2010/main" val="1222714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solidFill>
                  <a:srgbClr val="002060"/>
                </a:solidFill>
              </a:rPr>
              <a:t>Conversion </a:t>
            </a:r>
            <a:r>
              <a:rPr lang="en-US" dirty="0" smtClean="0">
                <a:solidFill>
                  <a:srgbClr val="002060"/>
                </a:solidFill>
              </a:rPr>
              <a:t>as </a:t>
            </a:r>
            <a:r>
              <a:rPr lang="fr-FR" dirty="0" smtClean="0">
                <a:solidFill>
                  <a:srgbClr val="002060"/>
                </a:solidFill>
              </a:rPr>
              <a:t>the </a:t>
            </a:r>
            <a:r>
              <a:rPr lang="fr-FR" dirty="0" err="1" smtClean="0">
                <a:solidFill>
                  <a:srgbClr val="002060"/>
                </a:solidFill>
              </a:rPr>
              <a:t>guiding</a:t>
            </a:r>
            <a:r>
              <a:rPr lang="fr-FR" dirty="0" smtClean="0">
                <a:solidFill>
                  <a:srgbClr val="002060"/>
                </a:solidFill>
              </a:rPr>
              <a:t> thread of the FD</a:t>
            </a:r>
            <a:endParaRPr lang="fr-FR" dirty="0">
              <a:solidFill>
                <a:srgbClr val="002060"/>
              </a:solidFill>
            </a:endParaRPr>
          </a:p>
        </p:txBody>
      </p:sp>
      <p:sp>
        <p:nvSpPr>
          <p:cNvPr id="3" name="Segnaposto contenuto 2"/>
          <p:cNvSpPr>
            <a:spLocks noGrp="1"/>
          </p:cNvSpPr>
          <p:nvPr>
            <p:ph idx="1"/>
          </p:nvPr>
        </p:nvSpPr>
        <p:spPr>
          <a:xfrm>
            <a:off x="495300" y="1152474"/>
            <a:ext cx="8337000" cy="3872061"/>
          </a:xfrm>
        </p:spPr>
        <p:txBody>
          <a:bodyPr>
            <a:normAutofit fontScale="92500" lnSpcReduction="10000"/>
          </a:bodyPr>
          <a:lstStyle/>
          <a:p>
            <a:r>
              <a:rPr lang="fr-FR" sz="1700" b="1" dirty="0" smtClean="0"/>
              <a:t>"</a:t>
            </a:r>
            <a:r>
              <a:rPr lang="en-GB" sz="1700" b="1" dirty="0"/>
              <a:t> </a:t>
            </a:r>
            <a:r>
              <a:rPr lang="en-GB" sz="1700" b="1" dirty="0" err="1"/>
              <a:t>synodality</a:t>
            </a:r>
            <a:r>
              <a:rPr lang="en-GB" sz="1700" b="1" dirty="0"/>
              <a:t>, a constitutive dimension of the Church</a:t>
            </a:r>
            <a:r>
              <a:rPr lang="fr-FR" sz="1700" b="1" dirty="0"/>
              <a:t>" </a:t>
            </a:r>
            <a:r>
              <a:rPr lang="fr-FR" sz="1700" b="1" dirty="0" smtClean="0"/>
              <a:t>(§</a:t>
            </a:r>
            <a:r>
              <a:rPr lang="fr-FR" sz="1700" b="1" dirty="0"/>
              <a:t>12) </a:t>
            </a:r>
            <a:endParaRPr lang="fr-FR" sz="1700" b="1" dirty="0" smtClean="0"/>
          </a:p>
          <a:p>
            <a:pPr marL="152400" indent="0">
              <a:buNone/>
            </a:pPr>
            <a:r>
              <a:rPr lang="fr-FR" sz="1700" dirty="0"/>
              <a:t>	</a:t>
            </a:r>
            <a:r>
              <a:rPr lang="fr-FR" sz="1700" dirty="0" smtClean="0"/>
              <a:t>			« </a:t>
            </a:r>
            <a:r>
              <a:rPr lang="en-GB" sz="1700" dirty="0" smtClean="0"/>
              <a:t>requires </a:t>
            </a:r>
            <a:r>
              <a:rPr lang="en-GB" sz="1700" dirty="0"/>
              <a:t>repentance and </a:t>
            </a:r>
            <a:r>
              <a:rPr lang="en-GB" sz="1700" dirty="0" smtClean="0"/>
              <a:t>conversion”</a:t>
            </a:r>
            <a:r>
              <a:rPr lang="fr-FR" sz="1700" dirty="0" smtClean="0"/>
              <a:t> </a:t>
            </a:r>
            <a:r>
              <a:rPr lang="fr-FR" sz="1700" dirty="0"/>
              <a:t>(§6). </a:t>
            </a:r>
            <a:endParaRPr lang="fr-FR" sz="1700" dirty="0" smtClean="0"/>
          </a:p>
          <a:p>
            <a:endParaRPr lang="fr-FR" sz="1400" dirty="0"/>
          </a:p>
          <a:p>
            <a:r>
              <a:rPr lang="en-US" sz="1400" dirty="0" smtClean="0"/>
              <a:t>At </a:t>
            </a:r>
            <a:r>
              <a:rPr lang="en-US" sz="1400" dirty="0"/>
              <a:t>the heart of the </a:t>
            </a:r>
            <a:r>
              <a:rPr lang="en-US" sz="1400" dirty="0" err="1"/>
              <a:t>synodal</a:t>
            </a:r>
            <a:r>
              <a:rPr lang="en-US" sz="1400" dirty="0"/>
              <a:t> dynamic is the centrality of baptism** which binds us together as members of Christ's Body: </a:t>
            </a:r>
            <a:r>
              <a:rPr lang="en-US" sz="1400" b="1" dirty="0" smtClean="0"/>
              <a:t>"</a:t>
            </a:r>
            <a:r>
              <a:rPr lang="en-US" sz="1400" b="1" dirty="0"/>
              <a:t>There is nothing higher than this baptismal dignity" (§22</a:t>
            </a:r>
            <a:r>
              <a:rPr lang="en-US" sz="1400" b="1" dirty="0" smtClean="0"/>
              <a:t>).</a:t>
            </a:r>
            <a:endParaRPr lang="en-US" sz="1400" b="1" dirty="0"/>
          </a:p>
          <a:p>
            <a:endParaRPr lang="en-US" sz="1400" b="1" dirty="0" smtClean="0"/>
          </a:p>
          <a:p>
            <a:r>
              <a:rPr lang="en-US" sz="1400" b="1" dirty="0" smtClean="0"/>
              <a:t>The </a:t>
            </a:r>
            <a:r>
              <a:rPr lang="en-US" sz="1400" b="1" dirty="0"/>
              <a:t>goal of </a:t>
            </a:r>
            <a:r>
              <a:rPr lang="en-US" sz="1400" b="1" dirty="0" err="1"/>
              <a:t>synodal</a:t>
            </a:r>
            <a:r>
              <a:rPr lang="en-US" sz="1400" b="1" dirty="0"/>
              <a:t> </a:t>
            </a:r>
            <a:r>
              <a:rPr lang="en-US" sz="1400" b="1" dirty="0" smtClean="0"/>
              <a:t>conversion: </a:t>
            </a:r>
            <a:r>
              <a:rPr lang="en-US" sz="1400" dirty="0" smtClean="0"/>
              <a:t>a </a:t>
            </a:r>
            <a:r>
              <a:rPr lang="en-US" sz="1400" dirty="0"/>
              <a:t>spiritual and ecclesial renewal to bear more fruit in the mission serving the men and women of our time</a:t>
            </a:r>
            <a:r>
              <a:rPr lang="en-US" sz="1400" dirty="0" smtClean="0"/>
              <a:t>.</a:t>
            </a:r>
          </a:p>
          <a:p>
            <a:endParaRPr lang="en-US" sz="1400" dirty="0"/>
          </a:p>
          <a:p>
            <a:r>
              <a:rPr lang="en-US" sz="1700" b="1" dirty="0" smtClean="0"/>
              <a:t>Structure </a:t>
            </a:r>
            <a:r>
              <a:rPr lang="en-US" sz="1700" b="1" dirty="0"/>
              <a:t>of the Final Document**</a:t>
            </a:r>
          </a:p>
          <a:p>
            <a:pPr lvl="1"/>
            <a:r>
              <a:rPr lang="en-US" sz="1400" b="1" dirty="0" smtClean="0"/>
              <a:t>Introduction</a:t>
            </a:r>
            <a:endParaRPr lang="en-US" sz="1400" b="1" dirty="0"/>
          </a:p>
          <a:p>
            <a:pPr lvl="1"/>
            <a:r>
              <a:rPr lang="en-US" sz="1400" b="1" dirty="0" smtClean="0"/>
              <a:t>Part </a:t>
            </a:r>
            <a:r>
              <a:rPr lang="en-US" sz="1400" b="1" dirty="0"/>
              <a:t>I - </a:t>
            </a:r>
            <a:r>
              <a:rPr lang="en-US" sz="1400" dirty="0"/>
              <a:t>The heart of </a:t>
            </a:r>
            <a:r>
              <a:rPr lang="en-US" sz="1400" dirty="0" err="1"/>
              <a:t>synodality</a:t>
            </a:r>
            <a:r>
              <a:rPr lang="en-US" sz="1400" dirty="0"/>
              <a:t> </a:t>
            </a:r>
            <a:r>
              <a:rPr lang="en-US" sz="1400" b="1" dirty="0" smtClean="0"/>
              <a:t>“Called </a:t>
            </a:r>
            <a:r>
              <a:rPr lang="en-US" sz="1400" b="1" dirty="0"/>
              <a:t>by the Holy Spirit to </a:t>
            </a:r>
            <a:r>
              <a:rPr lang="en-US" sz="1400" b="1" dirty="0" smtClean="0"/>
              <a:t>conversion”</a:t>
            </a:r>
            <a:endParaRPr lang="en-US" sz="1400" b="1" dirty="0"/>
          </a:p>
          <a:p>
            <a:pPr lvl="1"/>
            <a:r>
              <a:rPr lang="en-US" sz="1400" b="1" dirty="0" smtClean="0"/>
              <a:t>Part </a:t>
            </a:r>
            <a:r>
              <a:rPr lang="en-US" sz="1400" b="1" dirty="0"/>
              <a:t>II </a:t>
            </a:r>
            <a:r>
              <a:rPr lang="en-US" sz="1400" b="1" dirty="0" smtClean="0"/>
              <a:t>– </a:t>
            </a:r>
            <a:r>
              <a:rPr lang="en-US" sz="1400" dirty="0" smtClean="0"/>
              <a:t>On the boat, together </a:t>
            </a:r>
            <a:r>
              <a:rPr lang="en-US" sz="1400" b="1" dirty="0" smtClean="0"/>
              <a:t>“The </a:t>
            </a:r>
            <a:r>
              <a:rPr lang="en-US" sz="1400" b="1" dirty="0"/>
              <a:t>conversion of </a:t>
            </a:r>
            <a:r>
              <a:rPr lang="en-US" sz="1400" b="1" dirty="0" smtClean="0"/>
              <a:t>relationships”</a:t>
            </a:r>
            <a:endParaRPr lang="en-US" sz="1400" b="1" dirty="0"/>
          </a:p>
          <a:p>
            <a:pPr lvl="1"/>
            <a:r>
              <a:rPr lang="en-US" sz="1400" b="1" dirty="0" smtClean="0"/>
              <a:t>Part </a:t>
            </a:r>
            <a:r>
              <a:rPr lang="en-US" sz="1400" b="1" dirty="0"/>
              <a:t>III - "</a:t>
            </a:r>
            <a:r>
              <a:rPr lang="en-US" sz="1400" dirty="0"/>
              <a:t>Cast the net" </a:t>
            </a:r>
            <a:r>
              <a:rPr lang="en-US" sz="1400" b="1" dirty="0" smtClean="0"/>
              <a:t>The </a:t>
            </a:r>
            <a:r>
              <a:rPr lang="en-US" sz="1400" b="1" dirty="0"/>
              <a:t>conversion of </a:t>
            </a:r>
            <a:r>
              <a:rPr lang="en-US" sz="1400" b="1" dirty="0" smtClean="0"/>
              <a:t>processes</a:t>
            </a:r>
            <a:endParaRPr lang="en-US" sz="1400" b="1" dirty="0"/>
          </a:p>
          <a:p>
            <a:pPr lvl="1"/>
            <a:r>
              <a:rPr lang="en-US" sz="1400" b="1" dirty="0" smtClean="0"/>
              <a:t>Part </a:t>
            </a:r>
            <a:r>
              <a:rPr lang="en-US" sz="1400" b="1" dirty="0"/>
              <a:t>IV - </a:t>
            </a:r>
            <a:r>
              <a:rPr lang="en-US" sz="1400" dirty="0"/>
              <a:t>An abundant catch </a:t>
            </a:r>
            <a:r>
              <a:rPr lang="en-US" sz="1400" b="1" dirty="0" smtClean="0"/>
              <a:t>The </a:t>
            </a:r>
            <a:r>
              <a:rPr lang="en-US" sz="1400" b="1" dirty="0"/>
              <a:t>conversion of </a:t>
            </a:r>
            <a:r>
              <a:rPr lang="en-US" sz="1400" b="1" dirty="0" smtClean="0"/>
              <a:t>bonds</a:t>
            </a:r>
            <a:endParaRPr lang="en-US" sz="1400" b="1" dirty="0"/>
          </a:p>
          <a:p>
            <a:pPr lvl="1"/>
            <a:r>
              <a:rPr lang="en-US" sz="1400" b="1" dirty="0" smtClean="0"/>
              <a:t>Part </a:t>
            </a:r>
            <a:r>
              <a:rPr lang="en-US" sz="1400" b="1" dirty="0"/>
              <a:t>V - </a:t>
            </a:r>
            <a:r>
              <a:rPr lang="en-US" sz="1400" dirty="0"/>
              <a:t>"I also send you" </a:t>
            </a:r>
            <a:r>
              <a:rPr lang="en-US" sz="1400" b="1" dirty="0" smtClean="0"/>
              <a:t>Forming </a:t>
            </a:r>
            <a:r>
              <a:rPr lang="en-US" sz="1400" b="1" dirty="0"/>
              <a:t>a people of missionary </a:t>
            </a:r>
            <a:r>
              <a:rPr lang="en-US" sz="1400" b="1" dirty="0" smtClean="0"/>
              <a:t>disciples</a:t>
            </a:r>
            <a:endParaRPr lang="en-US" sz="1400" b="1" dirty="0"/>
          </a:p>
          <a:p>
            <a:pPr lvl="1"/>
            <a:r>
              <a:rPr lang="en-US" sz="1400" b="1" dirty="0" smtClean="0"/>
              <a:t>Conclusion</a:t>
            </a:r>
            <a:r>
              <a:rPr lang="en-US" sz="1400" b="1" dirty="0"/>
              <a:t>: A banquet for all peoples</a:t>
            </a:r>
            <a:endParaRPr lang="fr-FR" b="1" dirty="0"/>
          </a:p>
          <a:p>
            <a:pPr lvl="2"/>
            <a:endParaRPr lang="fr-FR" dirty="0"/>
          </a:p>
          <a:p>
            <a:endParaRPr lang="fr-FR" dirty="0"/>
          </a:p>
          <a:p>
            <a:endParaRPr lang="fr-FR" dirty="0"/>
          </a:p>
          <a:p>
            <a:endParaRPr lang="fr-FR" dirty="0"/>
          </a:p>
          <a:p>
            <a:endParaRPr lang="fr-FR" dirty="0"/>
          </a:p>
        </p:txBody>
      </p:sp>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9</a:t>
            </a:fld>
            <a:endParaRPr lang="fr-FR" altLang="en-US"/>
          </a:p>
        </p:txBody>
      </p:sp>
      <p:pic>
        <p:nvPicPr>
          <p:cNvPr id="5" name="Segnaposto contenuto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8145" y="106205"/>
            <a:ext cx="937755" cy="1250340"/>
          </a:xfrm>
          <a:prstGeom prst="rect">
            <a:avLst/>
          </a:prstGeom>
          <a:noFill/>
          <a:ln>
            <a:noFill/>
          </a:ln>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01931"/>
            <a:ext cx="1045968" cy="920413"/>
          </a:xfrm>
          <a:prstGeom prst="rect">
            <a:avLst/>
          </a:prstGeom>
        </p:spPr>
      </p:pic>
    </p:spTree>
    <p:extLst>
      <p:ext uri="{BB962C8B-B14F-4D97-AF65-F5344CB8AC3E}">
        <p14:creationId xmlns:p14="http://schemas.microsoft.com/office/powerpoint/2010/main" val="2116455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19551</TotalTime>
  <Words>2734</Words>
  <Application>Microsoft Office PowerPoint</Application>
  <PresentationFormat>Presentazione su schermo (16:9)</PresentationFormat>
  <Paragraphs>149</Paragraphs>
  <Slides>13</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Helvetica Neue Light</vt:lpstr>
      <vt:lpstr>Helvetica</vt:lpstr>
      <vt:lpstr>Helvetica Neue</vt:lpstr>
      <vt:lpstr>Arial</vt:lpstr>
      <vt:lpstr>Avenir Book</vt:lpstr>
      <vt:lpstr>Wingdings</vt:lpstr>
      <vt:lpstr>Simple Light</vt:lpstr>
      <vt:lpstr> A synodal journey to be continued Diving in the Final Document of the Synod on Synodality</vt:lpstr>
      <vt:lpstr>Presentazione standard di PowerPoint</vt:lpstr>
      <vt:lpstr>Starter : What is already your main take away from the synod? </vt:lpstr>
      <vt:lpstr>A synod to retrieve synodality  as a constitutive dimension of the Church</vt:lpstr>
      <vt:lpstr>Becoming a synodal Church : a call of God « A path of spiritual renewal and structural reform for mission” (FD28) </vt:lpstr>
      <vt:lpstr>A definition of synodality</vt:lpstr>
      <vt:lpstr>A Final Document to be received and implemented from a missionary perspective </vt:lpstr>
      <vt:lpstr>The document's magisterial status :</vt:lpstr>
      <vt:lpstr>Conversion as the guiding thread of the FD</vt:lpstr>
      <vt:lpstr>Presentazione standard di PowerPoint</vt:lpstr>
      <vt:lpstr>Together for Mission</vt:lpstr>
      <vt:lpstr>A synod to live unity in diversity as harmony </vt:lpstr>
      <vt:lpstr>Conclusion Becoming a synodal Church, our coresponsibility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nathalie.becquart</dc:creator>
  <cp:lastModifiedBy>Becquart Nathalie</cp:lastModifiedBy>
  <cp:revision>387</cp:revision>
  <cp:lastPrinted>2025-02-24T12:09:38Z</cp:lastPrinted>
  <dcterms:modified xsi:type="dcterms:W3CDTF">2025-02-24T14:44:14Z</dcterms:modified>
</cp:coreProperties>
</file>